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0"/>
  </p:notesMasterIdLst>
  <p:sldIdLst>
    <p:sldId id="256" r:id="rId3"/>
    <p:sldId id="355" r:id="rId4"/>
    <p:sldId id="391" r:id="rId5"/>
    <p:sldId id="382" r:id="rId6"/>
    <p:sldId id="390" r:id="rId7"/>
    <p:sldId id="356" r:id="rId8"/>
    <p:sldId id="358" r:id="rId9"/>
    <p:sldId id="397" r:id="rId10"/>
    <p:sldId id="392" r:id="rId11"/>
    <p:sldId id="393" r:id="rId12"/>
    <p:sldId id="376" r:id="rId13"/>
    <p:sldId id="394" r:id="rId14"/>
    <p:sldId id="367" r:id="rId15"/>
    <p:sldId id="370" r:id="rId16"/>
    <p:sldId id="371" r:id="rId17"/>
    <p:sldId id="375" r:id="rId18"/>
    <p:sldId id="396" r:id="rId1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D79B82F-7193-FB41-887A-3454C68E0DF1}">
          <p14:sldIdLst>
            <p14:sldId id="256"/>
            <p14:sldId id="355"/>
            <p14:sldId id="391"/>
            <p14:sldId id="382"/>
            <p14:sldId id="390"/>
            <p14:sldId id="356"/>
            <p14:sldId id="358"/>
            <p14:sldId id="397"/>
            <p14:sldId id="392"/>
            <p14:sldId id="393"/>
            <p14:sldId id="376"/>
            <p14:sldId id="394"/>
            <p14:sldId id="367"/>
            <p14:sldId id="370"/>
            <p14:sldId id="371"/>
            <p14:sldId id="375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A9DE"/>
    <a:srgbClr val="414A4F"/>
    <a:srgbClr val="93D76B"/>
    <a:srgbClr val="2EAEB6"/>
    <a:srgbClr val="D7F2EB"/>
    <a:srgbClr val="414A4E"/>
    <a:srgbClr val="D6F1EB"/>
    <a:srgbClr val="2AB0B5"/>
    <a:srgbClr val="EEF7FB"/>
    <a:srgbClr val="1E8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2" autoAdjust="0"/>
    <p:restoredTop sz="56104" autoAdjust="0"/>
  </p:normalViewPr>
  <p:slideViewPr>
    <p:cSldViewPr snapToGrid="0" snapToObjects="1">
      <p:cViewPr varScale="1">
        <p:scale>
          <a:sx n="68" d="100"/>
          <a:sy n="68" d="100"/>
        </p:scale>
        <p:origin x="1408" y="192"/>
      </p:cViewPr>
      <p:guideLst/>
    </p:cSldViewPr>
  </p:slideViewPr>
  <p:outlineViewPr>
    <p:cViewPr>
      <p:scale>
        <a:sx n="33" d="100"/>
        <a:sy n="33" d="100"/>
      </p:scale>
      <p:origin x="0" y="-38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178046B6-AA62-B748-A7DA-A06653EDCCE3}" type="datetimeFigureOut">
              <a:rPr lang="en-US" smtClean="0"/>
              <a:pPr/>
              <a:t>10/16/22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C0CD3E5D-A0E3-CF44-B0AA-2DEC864493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7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mazon_Web_Service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Tencent_QQ" TargetMode="External"/><Relationship Id="rId4" Type="http://schemas.openxmlformats.org/officeDocument/2006/relationships/hyperlink" Target="https://en.wikipedia.org/wiki/Log4Shell#cite_note-12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Hi, welcome to our paper presentation.</a:t>
            </a:r>
          </a:p>
          <a:p>
            <a:r>
              <a:rPr lang="en-US" altLang="zh-CN" dirty="0"/>
              <a:t>Tracking xxx.</a:t>
            </a:r>
          </a:p>
          <a:p>
            <a:r>
              <a:rPr lang="en-US" altLang="zh-CN" dirty="0"/>
              <a:t>I cam </a:t>
            </a:r>
            <a:r>
              <a:rPr lang="en-US" altLang="zh-CN" dirty="0" err="1"/>
              <a:t>Congying</a:t>
            </a:r>
            <a:r>
              <a:rPr lang="en-US" altLang="zh-CN" dirty="0"/>
              <a:t> XU at </a:t>
            </a:r>
            <a:r>
              <a:rPr lang="en-US" altLang="zh-CN" dirty="0" err="1"/>
              <a:t>FudanU</a:t>
            </a:r>
            <a:r>
              <a:rPr lang="en-US" altLang="zh-CN" dirty="0"/>
              <a:t>, it is my great honor to work with </a:t>
            </a:r>
            <a:r>
              <a:rPr lang="en-US" altLang="zh-CN" dirty="0" err="1"/>
              <a:t>Chenhao</a:t>
            </a:r>
            <a:r>
              <a:rPr lang="en-US" altLang="zh-CN" dirty="0"/>
              <a:t>, Prof. Cheng </a:t>
            </a:r>
            <a:r>
              <a:rPr lang="en-US" altLang="zh-CN" dirty="0" err="1"/>
              <a:t>bihuan</a:t>
            </a:r>
            <a:r>
              <a:rPr lang="en-US" altLang="zh-CN" dirty="0"/>
              <a:t>, Kaifeng, Prof. </a:t>
            </a:r>
            <a:r>
              <a:rPr lang="en-US" altLang="zh-CN" dirty="0" err="1"/>
              <a:t>Pengxin</a:t>
            </a:r>
            <a:r>
              <a:rPr lang="en-US" altLang="zh-CN" dirty="0"/>
              <a:t>, and Prof. Liu Yang.</a:t>
            </a:r>
          </a:p>
          <a:p>
            <a:r>
              <a:rPr lang="en-US" altLang="zh-CN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3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Next, Let us go to the approach section.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583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During the manual  investigation of patches, we find that xxx . </a:t>
            </a:r>
          </a:p>
          <a:p>
            <a:endParaRPr lang="en-US" altLang="zh-CN" dirty="0"/>
          </a:p>
          <a:p>
            <a:r>
              <a:rPr lang="en-US" altLang="zh-CN" dirty="0"/>
              <a:t>And this is the key idea of our approach.. </a:t>
            </a:r>
          </a:p>
          <a:p>
            <a:endParaRPr lang="en-US" altLang="zh-CN" dirty="0"/>
          </a:p>
          <a:p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Tracer works in three steps. </a:t>
            </a:r>
            <a:b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</a:br>
            <a:endParaRPr lang="en" altLang="zh-CN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Firstly, it takes the CVE identifier as input, and constructs a reference network based on multiple knowledge sources, including NVD, Debian, and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redhat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. , this step is to model references during vulnerability reporting, discussion and resolution. </a:t>
            </a:r>
          </a:p>
          <a:p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Second, in the network it selects patch commits that have high connectivity and high confidence. </a:t>
            </a:r>
          </a:p>
          <a:p>
            <a:b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</a:br>
            <a:endParaRPr lang="en" altLang="zh-CN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Finally, based on selected patch commit.  it expands the selected patch commits by searching relevant commits across</a:t>
            </a:r>
            <a:r>
              <a:rPr lang="en" altLang="zh-CN" dirty="0">
                <a:solidFill>
                  <a:srgbClr val="FB0007"/>
                </a:solidFill>
                <a:effectLst/>
                <a:latin typeface="Times" pitchFamily="2" charset="0"/>
              </a:rPr>
              <a:t> 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branches of a repository to completely track patches.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>
              <a:solidFill>
                <a:srgbClr val="000000"/>
              </a:solidFill>
              <a:effectLst/>
              <a:latin typeface="Times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80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88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the evaluation,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do the effectiveness evaluation first, and to answer </a:t>
            </a:r>
            <a:r>
              <a:rPr lang="en" altLang="zh-CN" sz="1800" dirty="0">
                <a:effectLst/>
                <a:latin typeface="LinLibertineT"/>
              </a:rPr>
              <a:t>how is the effectiveness of Tracer in tracking patches?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r>
              <a:rPr lang="en-US" altLang="zh-CN" sz="1200" dirty="0"/>
              <a:t>Compared to industrial databases</a:t>
            </a:r>
            <a:r>
              <a:rPr lang="en" altLang="zh-CN" sz="1200" dirty="0"/>
              <a:t>, Tracer achieves a 15.5% to 18.4% higher patch recall and a 5.5% to 8.6% higher F1-score.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Compared to existing heuristics, </a:t>
            </a:r>
            <a:r>
              <a:rPr lang="en" altLang="zh-CN" sz="1200" dirty="0"/>
              <a:t>Tracer finds patches for 58.6% ~ 273.8% more vulnerabilities.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dirty="0"/>
              <a:t>This indicates </a:t>
            </a:r>
            <a:r>
              <a:rPr lang="en" altLang="zh-CN" sz="1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can complement industrial vulnerability databases by reducing manual effort and tracking patches completely.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61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we do the generality evaluation, and answer </a:t>
                </a:r>
                <a:r>
                  <a:rPr lang="en" altLang="zh-CN" sz="1200" dirty="0">
                    <a:effectLst/>
                    <a:latin typeface="LinLibertineT"/>
                  </a:rPr>
                  <a:t>(i.e., whether Tracer is overfitted to our depth dataset), </a:t>
                </a:r>
                <a:r>
                  <a:rPr lang="en" altLang="zh-CN" sz="1800" dirty="0">
                    <a:effectLst/>
                    <a:latin typeface="LinLibertineT"/>
                  </a:rPr>
                  <a:t>how is the generality of Tracer to OSS vulnerabilities beyond our depth dataset? </a:t>
                </a:r>
                <a:endParaRPr lang="en" altLang="zh-CN" dirty="0"/>
              </a:p>
              <a:p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800" dirty="0">
                    <a:effectLst/>
                    <a:latin typeface="LinLibertineT"/>
                  </a:rPr>
                  <a:t>To evaluate the generality of Tracer we collect two new vulnerability dataset and run Tracer  on them.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sz="1800" dirty="0">
                  <a:effectLst/>
                  <a:latin typeface="LinLibertine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800" dirty="0">
                    <a:effectLst/>
                    <a:latin typeface="LinLibertineT"/>
                  </a:rPr>
                  <a:t>The first </a:t>
                </a:r>
                <a:r>
                  <a:rPr lang="en-US" altLang="zh-CN" sz="2800" dirty="0">
                    <a:latin typeface="微软雅黑" panose="020B0503020204020204" pitchFamily="34" charset="-122"/>
                  </a:rPr>
                  <a:t>new dataset contains 3,185CVEs, for which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sz="2800" dirty="0">
                    <a:latin typeface="微软雅黑" panose="020B0503020204020204" pitchFamily="34" charset="-122"/>
                  </a:rPr>
                  <a:t>or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</a:rPr>
                  <a:t> is without patches.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latin typeface="微软雅黑" panose="020B0503020204020204" pitchFamily="34" charset="-122"/>
                  </a:rPr>
                  <a:t>The second new dataset contains 5,468 CVEs, for which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latin typeface="微软雅黑" panose="020B0503020204020204" pitchFamily="34" charset="-122"/>
                  </a:rPr>
                  <a:t>and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</a:rPr>
                  <a:t> are without patches.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>
                  <a:latin typeface="微软雅黑" panose="020B0503020204020204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latin typeface="微软雅黑" panose="020B0503020204020204" pitchFamily="34" charset="-122"/>
                  </a:rPr>
                  <a:t>For the first dataset, </a:t>
                </a:r>
                <a:r>
                  <a:rPr lang="en" altLang="zh-CN" dirty="0">
                    <a:latin typeface="微软雅黑" panose="020B0503020204020204" pitchFamily="34" charset="-122"/>
                  </a:rPr>
                  <a:t>67</a:t>
                </a:r>
                <a:r>
                  <a:rPr lang="en" altLang="zh-CN" dirty="0"/>
                  <a:t>.7% of CVEs patches are tracked.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latin typeface="微软雅黑" panose="020B0503020204020204" pitchFamily="34" charset="-122"/>
                  </a:rPr>
                  <a:t>For the second dataset, </a:t>
                </a:r>
                <a:r>
                  <a:rPr lang="en" altLang="zh-CN" dirty="0"/>
                  <a:t>51.5% of CVEs patches are tracked.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dirty="0">
                    <a:effectLst/>
                    <a:latin typeface="LinLibertineT"/>
                  </a:rPr>
                  <a:t>Then, we sample 100 CVEs  to evaluate the accuracy.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dirty="0">
                    <a:effectLst/>
                    <a:latin typeface="LinLibertineT"/>
                  </a:rPr>
                  <a:t>The precision scores are all above 0.8.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sz="1200" dirty="0">
                  <a:effectLst/>
                  <a:latin typeface="LinLibertine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dirty="0">
                    <a:effectLst/>
                    <a:latin typeface="LinLibertineT"/>
                  </a:rPr>
                  <a:t>This indicates   xxx</a:t>
                </a:r>
                <a:endParaRPr lang="en" altLang="zh-CN" sz="28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>
                  <a:latin typeface="微软雅黑" panose="020B0503020204020204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we do the generality evaluation, and answer</a:t>
                </a:r>
                <a:r>
                  <a:rPr lang="en" altLang="zh-CN" sz="1200" dirty="0">
                    <a:effectLst/>
                    <a:latin typeface="LinLibertineT"/>
                  </a:rPr>
                  <a:t> </a:t>
                </a:r>
                <a:r>
                  <a:rPr lang="en" altLang="zh-CN" sz="1800" dirty="0">
                    <a:effectLst/>
                    <a:latin typeface="LinLibertineT"/>
                  </a:rPr>
                  <a:t>how is the generality of Tracer to OSS vulnerabilities beyond our depth dataset? </a:t>
                </a:r>
                <a:endParaRPr lang="en" altLang="zh-CN" dirty="0"/>
              </a:p>
              <a:p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800" dirty="0">
                    <a:effectLst/>
                    <a:latin typeface="LinLibertineT"/>
                  </a:rPr>
                  <a:t>To evaluate the generality of Tracer (i.e., whether Tracer is overfit- ted to our depth dataset), we collect two new vulnerability dataset and run Tracer.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sz="1800" dirty="0">
                  <a:effectLst/>
                  <a:latin typeface="LinLibertine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800" dirty="0">
                    <a:effectLst/>
                    <a:latin typeface="LinLibertineT"/>
                  </a:rPr>
                  <a:t>The first </a:t>
                </a:r>
                <a:r>
                  <a:rPr lang="en-US" altLang="zh-CN" sz="2800" dirty="0">
                    <a:latin typeface="微软雅黑" panose="020B0503020204020204" pitchFamily="34" charset="-122"/>
                  </a:rPr>
                  <a:t>new dataset contains 3,185CVEs, for which either </a:t>
                </a:r>
                <a:r>
                  <a:rPr lang="el-GR" altLang="zh-CN" sz="28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sz="2800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𝑫𝑩</a:t>
                </a:r>
                <a:r>
                  <a:rPr lang="el-GR" altLang="zh-CN" sz="2800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〗_</a:t>
                </a:r>
                <a:r>
                  <a:rPr lang="en-US" altLang="zh-CN" sz="2800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𝑨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sz="2800" dirty="0">
                    <a:latin typeface="微软雅黑" panose="020B0503020204020204" pitchFamily="34" charset="-122"/>
                  </a:rPr>
                  <a:t>or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l-GR" altLang="zh-CN" sz="28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sz="2800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𝑫𝑩</a:t>
                </a:r>
                <a:r>
                  <a:rPr lang="el-GR" altLang="zh-CN" sz="2800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〗_</a:t>
                </a:r>
                <a:r>
                  <a:rPr lang="en-US" altLang="zh-CN" sz="2800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𝑩</a:t>
                </a:r>
                <a:r>
                  <a:rPr lang="en-US" altLang="zh-CN" sz="2800" dirty="0">
                    <a:latin typeface="微软雅黑" panose="020B0503020204020204" pitchFamily="34" charset="-122"/>
                  </a:rPr>
                  <a:t> is without patches.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latin typeface="微软雅黑" panose="020B0503020204020204" pitchFamily="34" charset="-122"/>
                  </a:rPr>
                  <a:t>The second new dataset contains 5,468 CVEs, for which both </a:t>
                </a:r>
                <a:r>
                  <a:rPr lang="el-GR" altLang="zh-CN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𝑫𝑩</a:t>
                </a:r>
                <a:r>
                  <a:rPr lang="el-GR" altLang="zh-CN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〗_</a:t>
                </a:r>
                <a:r>
                  <a:rPr lang="en-US" altLang="zh-CN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𝑨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latin typeface="微软雅黑" panose="020B0503020204020204" pitchFamily="34" charset="-122"/>
                  </a:rPr>
                  <a:t>and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l-GR" altLang="zh-CN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𝑫𝑩</a:t>
                </a:r>
                <a:r>
                  <a:rPr lang="el-GR" altLang="zh-CN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〗_</a:t>
                </a:r>
                <a:r>
                  <a:rPr lang="en-US" altLang="zh-CN" b="1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𝑩</a:t>
                </a:r>
                <a:r>
                  <a:rPr lang="en-US" altLang="zh-CN" dirty="0">
                    <a:latin typeface="微软雅黑" panose="020B0503020204020204" pitchFamily="34" charset="-122"/>
                  </a:rPr>
                  <a:t> are without patches.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>
                  <a:latin typeface="微软雅黑" panose="020B0503020204020204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latin typeface="微软雅黑" panose="020B0503020204020204" pitchFamily="34" charset="-122"/>
                  </a:rPr>
                  <a:t>For the first dataset, </a:t>
                </a:r>
                <a:r>
                  <a:rPr lang="en" altLang="zh-CN" dirty="0">
                    <a:latin typeface="微软雅黑" panose="020B0503020204020204" pitchFamily="34" charset="-122"/>
                  </a:rPr>
                  <a:t>67</a:t>
                </a:r>
                <a:r>
                  <a:rPr lang="en" altLang="zh-CN" dirty="0"/>
                  <a:t>.7% of CVEs patches are tracked.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latin typeface="微软雅黑" panose="020B0503020204020204" pitchFamily="34" charset="-122"/>
                  </a:rPr>
                  <a:t>For the second dataset, </a:t>
                </a:r>
                <a:r>
                  <a:rPr lang="en" altLang="zh-CN" dirty="0"/>
                  <a:t>51.5% of CVEs patches are tracked.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800" dirty="0">
                    <a:effectLst/>
                    <a:latin typeface="LinLibertineT"/>
                  </a:rPr>
                  <a:t>Then, we sample 100 CVEs for which Tracer finds patches ,and manually measure the accuracy.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800" dirty="0">
                    <a:effectLst/>
                    <a:latin typeface="LinLibertineT"/>
                  </a:rPr>
                  <a:t>The results show , two new datasets with a sampled patch precision of 0.823 and 0.888 </a:t>
                </a:r>
                <a:endParaRPr lang="en" altLang="zh-CN" sz="4000" dirty="0"/>
              </a:p>
              <a:p>
                <a:endParaRPr lang="en" altLang="zh-CN" sz="28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>
                  <a:latin typeface="微软雅黑" panose="020B0503020204020204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94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LinLibertineT"/>
              </a:rPr>
              <a:t>In practice, to ensure patch accuracy, even with an automatic tools to find patches,  security experts still need to verify patches manually,.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800" dirty="0">
              <a:effectLst/>
              <a:latin typeface="LinLibertine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LinLibertineT"/>
              </a:rPr>
              <a:t>So, we do the </a:t>
            </a:r>
            <a:r>
              <a:rPr lang="en" altLang="zh-CN" sz="1800" dirty="0">
                <a:effectLst/>
                <a:latin typeface="LinLibertineTB"/>
              </a:rPr>
              <a:t>Usefulness Evaluation</a:t>
            </a:r>
            <a:r>
              <a:rPr lang="en" altLang="zh-CN" sz="2800" dirty="0">
                <a:effectLst/>
                <a:latin typeface="微软雅黑" panose="020B0503020204020204" pitchFamily="34" charset="-122"/>
              </a:rPr>
              <a:t>,</a:t>
            </a:r>
            <a:r>
              <a:rPr lang="en" altLang="zh-CN" sz="1800" dirty="0">
                <a:effectLst/>
                <a:latin typeface="LinLibertineT"/>
              </a:rPr>
              <a:t> to answer </a:t>
            </a:r>
            <a:r>
              <a:rPr kumimoji="1" lang="en" altLang="zh-CN" sz="1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kumimoji="1" lang="en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ow is the usefulness of Tracer in practice.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LinLibertineT"/>
              </a:rPr>
              <a:t>we </a:t>
            </a:r>
            <a:r>
              <a:rPr lang="en" altLang="zh-CN" sz="1800" dirty="0" err="1">
                <a:effectLst/>
                <a:latin typeface="LinLibertineT"/>
              </a:rPr>
              <a:t>conducta</a:t>
            </a:r>
            <a:r>
              <a:rPr lang="en" altLang="zh-CN" sz="1800" dirty="0">
                <a:effectLst/>
                <a:latin typeface="LinLibertineT"/>
              </a:rPr>
              <a:t> user study with 10 participants They are Postdocs, PhD students, master researchers, and engineers majoring in software security.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LinLibertineT"/>
              </a:rPr>
              <a:t>They are required to find patches for 10 CVEs with and without the help of Tracer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800" dirty="0">
              <a:effectLst/>
              <a:latin typeface="LinLibertine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LinLibertineT"/>
              </a:rPr>
              <a:t>The result shows, </a:t>
            </a:r>
            <a:r>
              <a:rPr lang="en-US" altLang="zh-CN" dirty="0"/>
              <a:t>With Tracer, the time was save by 17.7%, and F1-score improved by 24.3%.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 means: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is useful in practice for security experts to localize patches more accurately and quickly.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218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Ok, in conclusion,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In this paper, we conducted 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071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That’s all. </a:t>
            </a:r>
          </a:p>
          <a:p>
            <a:r>
              <a:rPr lang="en-US" altLang="zh-CN" dirty="0"/>
              <a:t>Thanks a lot for your attention.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0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dirty="0">
                <a:solidFill>
                  <a:srgbClr val="000000"/>
                </a:solidFill>
                <a:effectLst/>
                <a:latin typeface="Times" pitchFamily="2" charset="0"/>
              </a:rPr>
              <a:t>A lot of  efforts have been made to mitigate security risks from OSS vulnerabilities.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Firstly, I want to introduce the background about OSS security risks. // </a:t>
            </a:r>
            <a:r>
              <a:rPr lang="zh-CN" altLang="en-US" dirty="0"/>
              <a:t>可以没有转接词。</a:t>
            </a:r>
            <a:endParaRPr lang="en-US" altLang="zh-CN" dirty="0"/>
          </a:p>
          <a:p>
            <a:r>
              <a:rPr lang="en-US" altLang="zh-CN" dirty="0"/>
              <a:t>Open source software (OSS) is widely used by many applications.</a:t>
            </a:r>
          </a:p>
          <a:p>
            <a:r>
              <a:rPr lang="en-US" altLang="zh-CN" dirty="0"/>
              <a:t> According to the report from Synopsis, </a:t>
            </a:r>
            <a:r>
              <a:rPr lang="en" altLang="zh-CN" dirty="0">
                <a:solidFill>
                  <a:srgbClr val="FF0000"/>
                </a:solidFill>
              </a:rPr>
              <a:t>98% </a:t>
            </a:r>
            <a:r>
              <a:rPr lang="en" altLang="zh-CN" dirty="0"/>
              <a:t>of applications contain OSS. 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But, In the meanwhile, OSS suffers from vulnerabilities.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 err="1">
                <a:effectLst/>
                <a:latin typeface="LinLibertineT"/>
              </a:rPr>
              <a:t>Alomost</a:t>
            </a:r>
            <a:r>
              <a:rPr lang="en" altLang="zh-CN" sz="1800" dirty="0">
                <a:effectLst/>
                <a:latin typeface="LinLibertineT"/>
              </a:rPr>
              <a:t> doubling in the last two years,..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800" dirty="0">
              <a:effectLst/>
              <a:latin typeface="LinLibertine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LinLibertineT"/>
              </a:rPr>
              <a:t>This causes the security risks inducing by using OSS. </a:t>
            </a:r>
            <a:r>
              <a:rPr lang="en-US" altLang="zh-CN" sz="1800" dirty="0"/>
              <a:t>According to the Synopsis report, </a:t>
            </a:r>
            <a:r>
              <a:rPr lang="en" altLang="zh-CN" sz="1800" dirty="0">
                <a:effectLst/>
                <a:latin typeface="LinLibertineT"/>
              </a:rPr>
              <a:t>up to </a:t>
            </a:r>
            <a:r>
              <a:rPr lang="en" altLang="zh-CN" sz="2800" dirty="0">
                <a:solidFill>
                  <a:srgbClr val="FF0000"/>
                </a:solidFill>
                <a:latin typeface="微软雅黑" panose="020B0503020204020204" pitchFamily="34" charset="-122"/>
              </a:rPr>
              <a:t>84%</a:t>
            </a:r>
            <a:r>
              <a:rPr lang="en" altLang="zh-CN" sz="2800" dirty="0">
                <a:latin typeface="微软雅黑" panose="020B0503020204020204" pitchFamily="34" charset="-122"/>
              </a:rPr>
              <a:t> of applications contain at least one OSS vulnerability.</a:t>
            </a:r>
            <a:endParaRPr lang="en" altLang="zh-CN" sz="1800" dirty="0">
              <a:effectLst/>
              <a:latin typeface="LinLibertine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LinLibertineT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LinLibertineT"/>
              </a:rPr>
              <a:t>These vulnerabilities can cause serious security problems.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LinLibertineT"/>
              </a:rPr>
              <a:t>For example, </a:t>
            </a:r>
          </a:p>
          <a:p>
            <a:r>
              <a:rPr lang="en-US" altLang="zh-CN" dirty="0"/>
              <a:t>The famous </a:t>
            </a:r>
            <a:r>
              <a:rPr lang="en-US" altLang="zh-CN" dirty="0" err="1"/>
              <a:t>heartbleed</a:t>
            </a:r>
            <a:r>
              <a:rPr lang="en-US" altLang="zh-CN" dirty="0"/>
              <a:t> bug is from the popular library OpenSSL. Which allows attacks steal …. </a:t>
            </a:r>
            <a:r>
              <a:rPr lang="en-US" altLang="zh-CN" dirty="0" err="1"/>
              <a:t>Commincation</a:t>
            </a:r>
            <a:r>
              <a:rPr lang="en-US" altLang="zh-CN" dirty="0"/>
              <a:t> </a:t>
            </a:r>
            <a:r>
              <a:rPr lang="en-US" altLang="zh-CN" dirty="0" err="1"/>
              <a:t>sata</a:t>
            </a:r>
            <a:r>
              <a:rPr lang="en-US" altLang="zh-CN" dirty="0"/>
              <a:t>, </a:t>
            </a:r>
          </a:p>
          <a:p>
            <a:r>
              <a:rPr lang="en-US" altLang="zh-CN" dirty="0"/>
              <a:t>This vulnerability </a:t>
            </a:r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affected a lot of commercial services including </a:t>
            </a:r>
            <a:r>
              <a:rPr lang="en" altLang="zh-C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Amazon Web Services"/>
              </a:rPr>
              <a:t>Amazon Web Services</a:t>
            </a:r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" altLang="zh-CN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[12]</a:t>
            </a:r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" altLang="zh-C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Tencent QQ"/>
              </a:rPr>
              <a:t>Tencent QQ</a:t>
            </a:r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 Log4shell is the another serious </a:t>
            </a:r>
            <a:r>
              <a:rPr lang="en" altLang="zh-CN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vul</a:t>
            </a:r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which was disclosed last year.</a:t>
            </a:r>
          </a:p>
          <a:p>
            <a:r>
              <a:rPr lang="en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This </a:t>
            </a:r>
            <a:r>
              <a:rPr lang="en-US" altLang="zh-CN" dirty="0"/>
              <a:t>vulnerability allows attackers to xxx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67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2800" dirty="0">
                <a:solidFill>
                  <a:srgbClr val="000000"/>
                </a:solidFill>
                <a:effectLst/>
                <a:latin typeface="Times" pitchFamily="2" charset="0"/>
              </a:rPr>
              <a:t>A lot of  efforts have been made to mitigate security risks from OSS vulnerabilities. </a:t>
            </a:r>
          </a:p>
          <a:p>
            <a:endParaRPr lang="en" altLang="zh-CN" sz="2800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r>
              <a:rPr lang="en" altLang="zh-CN" sz="2800" dirty="0">
                <a:solidFill>
                  <a:srgbClr val="000000"/>
                </a:solidFill>
                <a:effectLst/>
                <a:latin typeface="Times" pitchFamily="2" charset="0"/>
              </a:rPr>
              <a:t>Vulnerability databases play a significant role in enabling various vulnerability analysis and security tasks.</a:t>
            </a:r>
          </a:p>
          <a:p>
            <a:endParaRPr lang="en" altLang="zh-CN" sz="2800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r>
              <a:rPr lang="en" altLang="zh-CN" sz="2800" dirty="0">
                <a:solidFill>
                  <a:srgbClr val="000000"/>
                </a:solidFill>
                <a:effectLst/>
                <a:latin typeface="Times" pitchFamily="2" charset="0"/>
              </a:rPr>
              <a:t>CVE List [</a:t>
            </a:r>
            <a:r>
              <a:rPr lang="en" altLang="zh-CN" sz="2800" dirty="0">
                <a:solidFill>
                  <a:srgbClr val="4C00CF"/>
                </a:solidFill>
                <a:effectLst/>
                <a:latin typeface="Times" pitchFamily="2" charset="0"/>
              </a:rPr>
              <a:t>15</a:t>
            </a:r>
            <a:r>
              <a:rPr lang="en" altLang="zh-CN" sz="2800" dirty="0">
                <a:solidFill>
                  <a:srgbClr val="000000"/>
                </a:solidFill>
                <a:effectLst/>
                <a:latin typeface="Times" pitchFamily="2" charset="0"/>
              </a:rPr>
              <a:t>] and NVD [</a:t>
            </a:r>
            <a:r>
              <a:rPr lang="en" altLang="zh-CN" sz="2800" dirty="0">
                <a:solidFill>
                  <a:srgbClr val="4C00CF"/>
                </a:solidFill>
                <a:effectLst/>
                <a:latin typeface="Times" pitchFamily="2" charset="0"/>
              </a:rPr>
              <a:t>21</a:t>
            </a:r>
            <a:r>
              <a:rPr lang="en" altLang="zh-CN" sz="2800" dirty="0">
                <a:solidFill>
                  <a:srgbClr val="000000"/>
                </a:solidFill>
                <a:effectLst/>
                <a:latin typeface="Times" pitchFamily="2" charset="0"/>
              </a:rPr>
              <a:t>] are well-known public vulnerability databases, </a:t>
            </a:r>
          </a:p>
          <a:p>
            <a:r>
              <a:rPr lang="en" altLang="zh-CN" sz="280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And </a:t>
            </a:r>
            <a:r>
              <a:rPr lang="en" altLang="zh-CN" sz="2800" dirty="0">
                <a:solidFill>
                  <a:srgbClr val="000000"/>
                </a:solidFill>
                <a:effectLst/>
                <a:latin typeface="Times" pitchFamily="2" charset="0"/>
              </a:rPr>
              <a:t>there are many industrial vulnerability databases, such as xxx, xx, xx, .</a:t>
            </a:r>
          </a:p>
          <a:p>
            <a:endParaRPr lang="en" altLang="zh-CN" sz="2800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r>
              <a:rPr lang="en" altLang="zh-CN" sz="2800" dirty="0">
                <a:solidFill>
                  <a:srgbClr val="000000"/>
                </a:solidFill>
                <a:effectLst/>
                <a:latin typeface="Times" pitchFamily="2" charset="0"/>
              </a:rPr>
              <a:t>By providing valuable information (e.g., description, vulnerable versions, and patches) security engineers can do the SCA to </a:t>
            </a:r>
            <a:r>
              <a:rPr lang="en" altLang="zh-CN" sz="2800" dirty="0">
                <a:effectLst/>
                <a:latin typeface="LinLibertineT"/>
              </a:rPr>
              <a:t>identify vulnerable libraries and fix it.</a:t>
            </a:r>
            <a:endParaRPr lang="en" altLang="zh-CN" sz="2800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endParaRPr lang="en" altLang="zh-CN" sz="2800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LinLibertineT"/>
              </a:rPr>
              <a:t>other security tasks , such as </a:t>
            </a:r>
            <a:r>
              <a:rPr lang="en-US" altLang="zh-CN" sz="2800" dirty="0"/>
              <a:t>patch presence testing</a:t>
            </a:r>
            <a:r>
              <a:rPr lang="en" altLang="zh-CN" sz="1800" dirty="0">
                <a:effectLst/>
                <a:latin typeface="LinLibertineT"/>
              </a:rPr>
              <a:t>, and  </a:t>
            </a:r>
            <a:r>
              <a:rPr lang="en-US" altLang="zh-CN" dirty="0"/>
              <a:t>patch presence testing  can also be supported by these </a:t>
            </a:r>
            <a:r>
              <a:rPr lang="en-US" altLang="zh-CN" dirty="0" err="1"/>
              <a:t>vul</a:t>
            </a:r>
            <a:r>
              <a:rPr lang="en-US" altLang="zh-CN" dirty="0"/>
              <a:t> </a:t>
            </a:r>
            <a:r>
              <a:rPr lang="en-US" altLang="zh-CN" dirty="0" err="1"/>
              <a:t>DBs.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>
              <a:effectLst/>
            </a:endParaRPr>
          </a:p>
          <a:p>
            <a:pPr>
              <a:buFont typeface="+mj-lt"/>
              <a:buAutoNum type="arabicPeriod" startAt="26"/>
            </a:pPr>
            <a:endParaRPr lang="en" altLang="zh-CN" dirty="0">
              <a:effectLst/>
            </a:endParaRPr>
          </a:p>
          <a:p>
            <a:pPr>
              <a:buFont typeface="+mj-lt"/>
              <a:buAutoNum type="arabicPeriod" startAt="26"/>
            </a:pPr>
            <a:endParaRPr lang="en" altLang="zh-CN" dirty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8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However, the problem is, it is unclear what the quality of patches in vulnerability database is. 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Example:for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CVE-2015-4410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In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Ve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, the provided  patch is xxx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However, in 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The provided patches are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inconststent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Does that mean one of the patch is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inoccrect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? Or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boththe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teo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patches are all correct? </a:t>
            </a:r>
            <a:r>
              <a:rPr lang="en-US" altLang="zh-CN" sz="1200" strike="sng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We need to research and have the answer.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Unforunationly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, No existing works research the the quality of patches in vulnerability database is. 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Besides, 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either  too expensive by manual effort to collect  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or too specific by mining specific repositories to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idenfy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the patches 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These patch tracking approaches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cannnot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be applied to all OSS vulnerabilities.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然而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,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作为一切深度安全分析任务的基础，已有的漏洞数据库中的补丁知识尚未被系统 地研究和评估</a:t>
            </a:r>
            <a:endParaRPr lang="zh-CN" altLang="en-US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此外，</a:t>
            </a:r>
            <a:r>
              <a:rPr lang="zh-CN" altLang="en-US" dirty="0"/>
              <a:t>已有的补丁查找方法多是基于启发式规则、挖掘代码提交历史或人工查找，</a:t>
            </a:r>
            <a:endParaRPr lang="en-US" altLang="zh-CN" dirty="0"/>
          </a:p>
          <a:p>
            <a:r>
              <a:rPr lang="zh-CN" altLang="en-US" dirty="0"/>
              <a:t>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本文研究内容主要有两块：</a:t>
            </a:r>
            <a:endParaRPr kumimoji="1"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</a:t>
            </a:r>
            <a:r>
              <a:rPr lang="zh-CN" altLang="en-US" dirty="0"/>
              <a:t>针对开源软件漏洞补丁的</a:t>
            </a:r>
            <a:r>
              <a:rPr lang="zh-CN" altLang="en-US" dirty="0">
                <a:solidFill>
                  <a:srgbClr val="FF0000"/>
                </a:solidFill>
              </a:rPr>
              <a:t>经验研究，以了解当前商业漏洞数据库中补丁的质量和特征。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基于经验研究的结果，设计一种自动化的补丁查找方法，并进行实验评估。</a:t>
            </a:r>
            <a:endParaRPr kumimoji="1"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94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Considering the two problems, in this paper, our goals are to xx by conducting ….</a:t>
            </a:r>
          </a:p>
          <a:p>
            <a:endParaRPr kumimoji="1"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prose … To track patches for xxx .</a:t>
            </a:r>
          </a:p>
          <a:p>
            <a:r>
              <a:rPr kumimoji="1" lang="en-US" altLang="zh-C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proposed approach is call tracer.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18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Let’s go to the empirical study section first.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116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To study the </a:t>
            </a:r>
            <a:r>
              <a:rPr kumimoji="1" lang="en" altLang="zh-CN" dirty="0"/>
              <a:t>the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quality</a:t>
            </a:r>
            <a:r>
              <a:rPr kumimoji="1" lang="en" altLang="zh-CN" dirty="0"/>
              <a:t> and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characteristics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kumimoji="1" lang="en" altLang="zh-CN" dirty="0"/>
              <a:t>of OSS vulnerabilities patches in industrial databases</a:t>
            </a:r>
            <a:r>
              <a:rPr kumimoji="1" lang="en-US" altLang="zh-CN" dirty="0"/>
              <a:t>.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We answer the following 5 RQs.  </a:t>
            </a:r>
          </a:p>
          <a:p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RQ1,Coverage analysis 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to measure the prevalence of missing patches in different vulnerability databases. </a:t>
            </a:r>
          </a:p>
          <a:p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RQ2 consistency Analysis, to quantify the prevalence of inconsistent across databases. </a:t>
            </a:r>
          </a:p>
          <a:p>
            <a:endParaRPr lang="en" altLang="zh-CN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RQ3 and </a:t>
            </a:r>
            <a:r>
              <a:rPr lang="en" altLang="zh-CN" dirty="0">
                <a:solidFill>
                  <a:srgbClr val="FB0007"/>
                </a:solidFill>
                <a:effectLst/>
                <a:latin typeface="Times" pitchFamily="2" charset="0"/>
              </a:rPr>
              <a:t> 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RQ4 to capture the common patch types and mapping cardinalities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RQ5 to assess the accuracy of patches in databases.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08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For the data preparation,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Initially, we selected 5 popular companies. These companies provide software composition analysis service  to identify OSS used in</a:t>
            </a:r>
            <a:r>
              <a:rPr lang="en" altLang="zh-CN" dirty="0">
                <a:solidFill>
                  <a:srgbClr val="FB0007"/>
                </a:solidFill>
                <a:effectLst/>
                <a:latin typeface="Times" pitchFamily="2" charset="0"/>
              </a:rPr>
              <a:t>  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an application and report OSS vulnerabilities. So we think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th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dbs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 from the 5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compnies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  may  have good coverage of OSS vulnerabilities .</a:t>
            </a:r>
          </a:p>
          <a:p>
            <a:endParaRPr lang="en" altLang="zh-CN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However,  during further investigation, we found that some of them do not make their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db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 public accessible. Or  do not publicly provide patch.</a:t>
            </a:r>
          </a:p>
          <a:p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Finally we  selected Veracode’s and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Snyk’s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 vulnerability databases. The two DBs are publicly accessible and containing patches of vulnerabilities.</a:t>
            </a:r>
          </a:p>
          <a:p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In the following sec, we call them Dba and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DBb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. </a:t>
            </a:r>
          </a:p>
          <a:p>
            <a:endParaRPr lang="en" altLang="zh-CN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From these two DBs, we collected 10,0070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vul.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 , and to do the coverage and consistency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analysi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Based on the collected 10,079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vul.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, we manually identified patches for 1295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vuls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. This is the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" pitchFamily="2" charset="0"/>
              </a:rPr>
              <a:t>gound</a:t>
            </a:r>
            <a:r>
              <a:rPr lang="en" altLang="zh-CN" dirty="0">
                <a:solidFill>
                  <a:srgbClr val="000000"/>
                </a:solidFill>
                <a:effectLst/>
                <a:latin typeface="Times" pitchFamily="2" charset="0"/>
              </a:rPr>
              <a:t> truth for type analysis, cardinality, accuracy analysis.</a:t>
            </a:r>
          </a:p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587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trike="sngStrike" dirty="0">
                <a:effectLst/>
              </a:rPr>
              <a:t>Here is the empirical study result.</a:t>
            </a:r>
          </a:p>
          <a:p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For the quality of patches, in the RQ coverage analysis, </a:t>
            </a:r>
          </a:p>
          <a:p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in the RQ2, consistency analysis, </a:t>
            </a:r>
          </a:p>
          <a:p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In the RQ5,the patches provided by 2 </a:t>
            </a:r>
            <a:r>
              <a:rPr lang="en-US" altLang="zh-CN" dirty="0" err="1">
                <a:effectLst/>
              </a:rPr>
              <a:t>Dbs</a:t>
            </a:r>
            <a:r>
              <a:rPr lang="en-US" altLang="zh-CN" dirty="0">
                <a:effectLst/>
              </a:rPr>
              <a:t> </a:t>
            </a:r>
          </a:p>
          <a:p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The coverage, and accuracy  of patches in two DBs is not high around 50% and 0.7. This indicates the necessity of tracking .. </a:t>
            </a:r>
          </a:p>
          <a:p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As to the characteristics, </a:t>
            </a:r>
          </a:p>
          <a:p>
            <a:r>
              <a:rPr lang="en-US" altLang="zh-CN" dirty="0">
                <a:effectLst/>
              </a:rPr>
              <a:t>We find that above 90% of patches are in the form of GitHub commit.</a:t>
            </a:r>
          </a:p>
          <a:p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This indicates the challenge of …</a:t>
            </a:r>
          </a:p>
          <a:p>
            <a:endParaRPr lang="en-US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376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44" y="5512526"/>
            <a:ext cx="2845054" cy="139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8627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8627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23910" y="4458724"/>
            <a:ext cx="334418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8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8.jpe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11" Type="http://schemas.openxmlformats.org/officeDocument/2006/relationships/image" Target="../media/image12.png"/><Relationship Id="rId5" Type="http://schemas.openxmlformats.org/officeDocument/2006/relationships/image" Target="../media/image19.png"/><Relationship Id="rId10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10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922187" y="2557060"/>
            <a:ext cx="10347626" cy="1444619"/>
          </a:xfrm>
        </p:spPr>
        <p:txBody>
          <a:bodyPr/>
          <a:lstStyle/>
          <a:p>
            <a:pPr algn="ctr"/>
            <a:r>
              <a:rPr lang="en" altLang="zh-CN" sz="3800" dirty="0">
                <a:latin typeface="+mj-lt"/>
              </a:rPr>
              <a:t>Tracking Patches for Open Source Software Vulnerabilities</a:t>
            </a:r>
          </a:p>
          <a:p>
            <a:pPr algn="ctr"/>
            <a:r>
              <a:rPr lang="en" altLang="zh-CN" sz="2800" dirty="0"/>
              <a:t> </a:t>
            </a:r>
          </a:p>
          <a:p>
            <a:pPr algn="ctr"/>
            <a:endParaRPr lang="zh-CN" altLang="en-US" sz="3600" dirty="0">
              <a:latin typeface="+mj-lt"/>
            </a:endParaRPr>
          </a:p>
          <a:p>
            <a:pPr algn="ctr"/>
            <a:r>
              <a:rPr kumimoji="1" lang="en-US" altLang="zh-CN" sz="3600" dirty="0"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9CD4D0-ECEC-7B4B-BEAA-2D68FEF8D7FA}"/>
              </a:ext>
            </a:extLst>
          </p:cNvPr>
          <p:cNvSpPr txBox="1"/>
          <p:nvPr/>
        </p:nvSpPr>
        <p:spPr>
          <a:xfrm>
            <a:off x="395060" y="550078"/>
            <a:ext cx="2593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Lucida Sans Unicode" panose="020B0602030504020204" pitchFamily="34" charset="0"/>
              </a:rPr>
              <a:t>ESEC/FSE2022</a:t>
            </a:r>
            <a:endParaRPr kumimoji="1" lang="zh-CN" altLang="en-US" sz="32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2A92AB-A55D-1144-917B-92EE66B6890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14933"/>
          <a:stretch/>
        </p:blipFill>
        <p:spPr>
          <a:xfrm>
            <a:off x="10641279" y="359646"/>
            <a:ext cx="1108770" cy="957600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84C8BECA-082B-0DA9-6149-BB6131D0F5FA}"/>
              </a:ext>
            </a:extLst>
          </p:cNvPr>
          <p:cNvSpPr txBox="1"/>
          <p:nvPr/>
        </p:nvSpPr>
        <p:spPr>
          <a:xfrm>
            <a:off x="1175986" y="4263086"/>
            <a:ext cx="984002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Congying</a:t>
            </a:r>
            <a:r>
              <a:rPr lang="en-US" sz="2000" b="1" dirty="0">
                <a:solidFill>
                  <a:schemeClr val="bg1"/>
                </a:solidFill>
              </a:rPr>
              <a:t> XU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Chenhao</a:t>
            </a:r>
            <a:r>
              <a:rPr lang="en-US" sz="2000" dirty="0">
                <a:solidFill>
                  <a:schemeClr val="bg1"/>
                </a:solidFill>
              </a:rPr>
              <a:t> LU, </a:t>
            </a:r>
            <a:r>
              <a:rPr lang="en-US" altLang="zh-CN" sz="2000" dirty="0" err="1">
                <a:solidFill>
                  <a:schemeClr val="bg1"/>
                </a:solidFill>
              </a:rPr>
              <a:t>Bihuan</a:t>
            </a:r>
            <a:r>
              <a:rPr lang="en-US" altLang="zh-CN" sz="2000" dirty="0">
                <a:solidFill>
                  <a:schemeClr val="bg1"/>
                </a:solidFill>
              </a:rPr>
              <a:t> CHEN, Kaifeng HUANG, Xin PENG, Yang LIU</a:t>
            </a:r>
            <a:endParaRPr lang="en-US" sz="2000" baseline="30000" dirty="0">
              <a:solidFill>
                <a:schemeClr val="bg1"/>
              </a:solidFill>
            </a:endParaRPr>
          </a:p>
          <a:p>
            <a:pPr algn="ctr"/>
            <a:endParaRPr lang="en-US" sz="2200" dirty="0">
              <a:solidFill>
                <a:schemeClr val="bg1"/>
              </a:solidFill>
            </a:endParaRPr>
          </a:p>
          <a:p>
            <a:pPr algn="ctr"/>
            <a:r>
              <a:rPr lang="en-US" sz="2200" dirty="0">
                <a:solidFill>
                  <a:schemeClr val="bg1"/>
                </a:solidFill>
              </a:rPr>
              <a:t>Fudan University, China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</a:rPr>
              <a:t>Nanyang Technological University,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Singapore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866878-2D73-6324-76E1-C8C7133F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977" y="359646"/>
            <a:ext cx="939272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2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3537741" y="2813984"/>
            <a:ext cx="5116518" cy="999480"/>
          </a:xfrm>
        </p:spPr>
        <p:txBody>
          <a:bodyPr/>
          <a:lstStyle/>
          <a:p>
            <a:r>
              <a:rPr kumimoji="1" lang="en-US" altLang="zh-CN" sz="4800" dirty="0">
                <a:latin typeface="+mj-lt"/>
                <a:cs typeface="Times New Roman" panose="02020603050405020304" pitchFamily="18" charset="0"/>
              </a:rPr>
              <a:t>Approach</a:t>
            </a:r>
            <a:endParaRPr kumimoji="1" lang="zh-CN" altLang="en-US" sz="48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84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0E7484-D6E3-B8E5-E7A9-361719E96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29" y="2181026"/>
            <a:ext cx="1007906" cy="24597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3868B9-84B1-67A1-0293-6B2F01A51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335" y="2308194"/>
            <a:ext cx="4341785" cy="22290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8D926B-FB71-1D26-D1FC-422C7424A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426" y="2331879"/>
            <a:ext cx="1371943" cy="21580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DEC45E-CE7E-1AA1-AE4E-40C5DD4F9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5701" y="2331879"/>
            <a:ext cx="1311114" cy="21580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B6499A-72BA-5B93-C9D7-56D8BA192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8834" y="2331879"/>
            <a:ext cx="1097386" cy="2158029"/>
          </a:xfrm>
          <a:prstGeom prst="rect">
            <a:avLst/>
          </a:prstGeom>
        </p:spPr>
      </p:pic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42A1A423-2415-448F-B921-31FE84A63DEB}"/>
              </a:ext>
            </a:extLst>
          </p:cNvPr>
          <p:cNvGrpSpPr/>
          <p:nvPr/>
        </p:nvGrpSpPr>
        <p:grpSpPr>
          <a:xfrm>
            <a:off x="7223817" y="4809962"/>
            <a:ext cx="2514601" cy="1626814"/>
            <a:chOff x="4048125" y="4790973"/>
            <a:chExt cx="2514601" cy="1626814"/>
          </a:xfrm>
        </p:grpSpPr>
        <p:pic>
          <p:nvPicPr>
            <p:cNvPr id="236" name="图片 235">
              <a:extLst>
                <a:ext uri="{FF2B5EF4-FFF2-40B4-BE49-F238E27FC236}">
                  <a16:creationId xmlns:a16="http://schemas.microsoft.com/office/drawing/2014/main" id="{5FD97E7A-5CDC-4876-88CF-FC2EE873B3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68" r="4888" b="11478"/>
            <a:stretch/>
          </p:blipFill>
          <p:spPr>
            <a:xfrm>
              <a:off x="4048125" y="4790973"/>
              <a:ext cx="2514600" cy="1626814"/>
            </a:xfrm>
            <a:prstGeom prst="rect">
              <a:avLst/>
            </a:prstGeom>
          </p:spPr>
        </p:pic>
        <p:cxnSp>
          <p:nvCxnSpPr>
            <p:cNvPr id="237" name="直接箭头连接符 236">
              <a:extLst>
                <a:ext uri="{FF2B5EF4-FFF2-40B4-BE49-F238E27FC236}">
                  <a16:creationId xmlns:a16="http://schemas.microsoft.com/office/drawing/2014/main" id="{37E64C11-C87A-4926-B5AD-37974490E48E}"/>
                </a:ext>
              </a:extLst>
            </p:cNvPr>
            <p:cNvCxnSpPr>
              <a:cxnSpLocks/>
            </p:cNvCxnSpPr>
            <p:nvPr/>
          </p:nvCxnSpPr>
          <p:spPr>
            <a:xfrm>
              <a:off x="5490267" y="5001169"/>
              <a:ext cx="371475" cy="49852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箭头连接符 237">
              <a:extLst>
                <a:ext uri="{FF2B5EF4-FFF2-40B4-BE49-F238E27FC236}">
                  <a16:creationId xmlns:a16="http://schemas.microsoft.com/office/drawing/2014/main" id="{1C82ABE9-6BFF-4CC2-8380-C8D562A3ED4F}"/>
                </a:ext>
              </a:extLst>
            </p:cNvPr>
            <p:cNvCxnSpPr>
              <a:cxnSpLocks/>
            </p:cNvCxnSpPr>
            <p:nvPr/>
          </p:nvCxnSpPr>
          <p:spPr>
            <a:xfrm>
              <a:off x="5047311" y="5250430"/>
              <a:ext cx="734343" cy="3045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6B9388D2-5331-44A4-865C-24D4B15AC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311" y="5001169"/>
              <a:ext cx="343839" cy="2492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矩形: 圆角 239">
              <a:extLst>
                <a:ext uri="{FF2B5EF4-FFF2-40B4-BE49-F238E27FC236}">
                  <a16:creationId xmlns:a16="http://schemas.microsoft.com/office/drawing/2014/main" id="{05886728-229C-4603-851E-A58AE016D311}"/>
                </a:ext>
              </a:extLst>
            </p:cNvPr>
            <p:cNvSpPr/>
            <p:nvPr/>
          </p:nvSpPr>
          <p:spPr>
            <a:xfrm>
              <a:off x="5698686" y="5526361"/>
              <a:ext cx="864040" cy="588749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sz="2400" dirty="0">
                <a:latin typeface="+mn-lt"/>
                <a:ea typeface="+mn-ea"/>
                <a:cs typeface="+mn-cs"/>
              </a:rPr>
              <a:t>Approach of Tracer</a:t>
            </a:r>
            <a:r>
              <a:rPr kumimoji="1" lang="zh-CN" altLang="en-US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720D020-281D-7B4C-BAD5-688D0F5A8014}"/>
              </a:ext>
            </a:extLst>
          </p:cNvPr>
          <p:cNvSpPr txBox="1">
            <a:spLocks/>
          </p:cNvSpPr>
          <p:nvPr/>
        </p:nvSpPr>
        <p:spPr>
          <a:xfrm>
            <a:off x="479418" y="1986913"/>
            <a:ext cx="2818585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Approach Overview</a:t>
            </a:r>
            <a:endParaRPr kumimoji="1" lang="zh-CN" alt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A53C9B-FBE2-4368-A1CE-8A0CDEDA9D1A}"/>
              </a:ext>
            </a:extLst>
          </p:cNvPr>
          <p:cNvSpPr txBox="1"/>
          <p:nvPr/>
        </p:nvSpPr>
        <p:spPr>
          <a:xfrm>
            <a:off x="479419" y="1253620"/>
            <a:ext cx="1145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Key Idea: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Patch commits are often frequently referenced during the reporting, discussion and resolution of an OSS vulnerability.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1A0BD42-4CA6-4B75-A950-A283A5FD1BBD}"/>
              </a:ext>
            </a:extLst>
          </p:cNvPr>
          <p:cNvCxnSpPr>
            <a:cxnSpLocks/>
          </p:cNvCxnSpPr>
          <p:nvPr/>
        </p:nvCxnSpPr>
        <p:spPr>
          <a:xfrm flipV="1">
            <a:off x="914400" y="4297358"/>
            <a:ext cx="9944100" cy="3487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0760A606-93C3-499C-B44F-656E46BC32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1478"/>
          <a:stretch/>
        </p:blipFill>
        <p:spPr>
          <a:xfrm>
            <a:off x="2174781" y="4790973"/>
            <a:ext cx="2746888" cy="1626814"/>
          </a:xfrm>
          <a:prstGeom prst="rect">
            <a:avLst/>
          </a:prstGeom>
        </p:spPr>
      </p:pic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A4C2648E-2A2F-4D20-ABAB-2741A02A3EAB}"/>
              </a:ext>
            </a:extLst>
          </p:cNvPr>
          <p:cNvGrpSpPr/>
          <p:nvPr/>
        </p:nvGrpSpPr>
        <p:grpSpPr>
          <a:xfrm>
            <a:off x="4772025" y="4790973"/>
            <a:ext cx="2514600" cy="1626814"/>
            <a:chOff x="4048125" y="4790973"/>
            <a:chExt cx="2514600" cy="162681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0606B8A-90AE-4D4F-B828-5B039B78B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68" r="4888" b="11478"/>
            <a:stretch/>
          </p:blipFill>
          <p:spPr>
            <a:xfrm>
              <a:off x="4048125" y="4790973"/>
              <a:ext cx="2514600" cy="1626814"/>
            </a:xfrm>
            <a:prstGeom prst="rect">
              <a:avLst/>
            </a:prstGeom>
          </p:spPr>
        </p:pic>
        <p:cxnSp>
          <p:nvCxnSpPr>
            <p:cNvPr id="212" name="直接箭头连接符 211">
              <a:extLst>
                <a:ext uri="{FF2B5EF4-FFF2-40B4-BE49-F238E27FC236}">
                  <a16:creationId xmlns:a16="http://schemas.microsoft.com/office/drawing/2014/main" id="{48F00C3D-8CFF-41F9-BECD-A10A19B99EBC}"/>
                </a:ext>
              </a:extLst>
            </p:cNvPr>
            <p:cNvCxnSpPr>
              <a:cxnSpLocks/>
            </p:cNvCxnSpPr>
            <p:nvPr/>
          </p:nvCxnSpPr>
          <p:spPr>
            <a:xfrm>
              <a:off x="5490267" y="5001169"/>
              <a:ext cx="371475" cy="49852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箭头连接符 216">
              <a:extLst>
                <a:ext uri="{FF2B5EF4-FFF2-40B4-BE49-F238E27FC236}">
                  <a16:creationId xmlns:a16="http://schemas.microsoft.com/office/drawing/2014/main" id="{98D374E1-D76E-428F-ACBE-4FE4098F7423}"/>
                </a:ext>
              </a:extLst>
            </p:cNvPr>
            <p:cNvCxnSpPr>
              <a:cxnSpLocks/>
            </p:cNvCxnSpPr>
            <p:nvPr/>
          </p:nvCxnSpPr>
          <p:spPr>
            <a:xfrm>
              <a:off x="5047311" y="5250430"/>
              <a:ext cx="734343" cy="3045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53D830DA-BD03-4D7F-BE31-FDE49B0DE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311" y="5001169"/>
              <a:ext cx="343839" cy="2492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矩形: 圆角 224">
              <a:extLst>
                <a:ext uri="{FF2B5EF4-FFF2-40B4-BE49-F238E27FC236}">
                  <a16:creationId xmlns:a16="http://schemas.microsoft.com/office/drawing/2014/main" id="{6E3F67B8-4B69-4149-8CE8-D39B2B965D0C}"/>
                </a:ext>
              </a:extLst>
            </p:cNvPr>
            <p:cNvSpPr/>
            <p:nvPr/>
          </p:nvSpPr>
          <p:spPr>
            <a:xfrm>
              <a:off x="5760218" y="5526362"/>
              <a:ext cx="301549" cy="194014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6FD3B188-D479-4158-B63B-4B601AE4A779}"/>
              </a:ext>
            </a:extLst>
          </p:cNvPr>
          <p:cNvGrpSpPr/>
          <p:nvPr/>
        </p:nvGrpSpPr>
        <p:grpSpPr>
          <a:xfrm>
            <a:off x="10006638" y="4825185"/>
            <a:ext cx="864041" cy="639205"/>
            <a:chOff x="5698685" y="5475905"/>
            <a:chExt cx="864041" cy="639205"/>
          </a:xfrm>
        </p:grpSpPr>
        <p:pic>
          <p:nvPicPr>
            <p:cNvPr id="242" name="图片 241">
              <a:extLst>
                <a:ext uri="{FF2B5EF4-FFF2-40B4-BE49-F238E27FC236}">
                  <a16:creationId xmlns:a16="http://schemas.microsoft.com/office/drawing/2014/main" id="{9F51B38D-39AD-4016-AFD9-349D30442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3657" t="37270" r="4888" b="27948"/>
            <a:stretch/>
          </p:blipFill>
          <p:spPr>
            <a:xfrm>
              <a:off x="5698685" y="5475905"/>
              <a:ext cx="864039" cy="639205"/>
            </a:xfrm>
            <a:prstGeom prst="rect">
              <a:avLst/>
            </a:prstGeom>
          </p:spPr>
        </p:pic>
        <p:sp>
          <p:nvSpPr>
            <p:cNvPr id="246" name="矩形: 圆角 245">
              <a:extLst>
                <a:ext uri="{FF2B5EF4-FFF2-40B4-BE49-F238E27FC236}">
                  <a16:creationId xmlns:a16="http://schemas.microsoft.com/office/drawing/2014/main" id="{19EE6012-CB4D-45C4-8AFA-0AC924AFF66C}"/>
                </a:ext>
              </a:extLst>
            </p:cNvPr>
            <p:cNvSpPr/>
            <p:nvPr/>
          </p:nvSpPr>
          <p:spPr>
            <a:xfrm>
              <a:off x="5698686" y="5526361"/>
              <a:ext cx="864040" cy="588749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247" name="Straight Arrow Connector 16">
            <a:extLst>
              <a:ext uri="{FF2B5EF4-FFF2-40B4-BE49-F238E27FC236}">
                <a16:creationId xmlns:a16="http://schemas.microsoft.com/office/drawing/2014/main" id="{A077F48B-1120-4C97-AE8C-611B101849CB}"/>
              </a:ext>
            </a:extLst>
          </p:cNvPr>
          <p:cNvCxnSpPr>
            <a:cxnSpLocks/>
          </p:cNvCxnSpPr>
          <p:nvPr/>
        </p:nvCxnSpPr>
        <p:spPr>
          <a:xfrm>
            <a:off x="9306398" y="5019254"/>
            <a:ext cx="46764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ound Diagonal Corner Rectangle 3">
            <a:extLst>
              <a:ext uri="{FF2B5EF4-FFF2-40B4-BE49-F238E27FC236}">
                <a16:creationId xmlns:a16="http://schemas.microsoft.com/office/drawing/2014/main" id="{D11B4435-C050-43B0-BA44-341997B0E058}"/>
              </a:ext>
            </a:extLst>
          </p:cNvPr>
          <p:cNvSpPr/>
          <p:nvPr/>
        </p:nvSpPr>
        <p:spPr>
          <a:xfrm>
            <a:off x="1629601" y="4983993"/>
            <a:ext cx="797566" cy="298626"/>
          </a:xfrm>
          <a:prstGeom prst="round2Diag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CVE-2017-11428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249" name="Straight Arrow Connector 16">
            <a:extLst>
              <a:ext uri="{FF2B5EF4-FFF2-40B4-BE49-F238E27FC236}">
                <a16:creationId xmlns:a16="http://schemas.microsoft.com/office/drawing/2014/main" id="{3879D5C5-F1F6-4E1C-85F0-4C9D7E5D8AD4}"/>
              </a:ext>
            </a:extLst>
          </p:cNvPr>
          <p:cNvCxnSpPr>
            <a:cxnSpLocks/>
          </p:cNvCxnSpPr>
          <p:nvPr/>
        </p:nvCxnSpPr>
        <p:spPr>
          <a:xfrm>
            <a:off x="2526284" y="5044897"/>
            <a:ext cx="46764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16">
            <a:extLst>
              <a:ext uri="{FF2B5EF4-FFF2-40B4-BE49-F238E27FC236}">
                <a16:creationId xmlns:a16="http://schemas.microsoft.com/office/drawing/2014/main" id="{7F7A6BED-2D8B-430D-B432-2C9F7B3CF4DB}"/>
              </a:ext>
            </a:extLst>
          </p:cNvPr>
          <p:cNvCxnSpPr>
            <a:cxnSpLocks/>
          </p:cNvCxnSpPr>
          <p:nvPr/>
        </p:nvCxnSpPr>
        <p:spPr>
          <a:xfrm>
            <a:off x="4638078" y="5026330"/>
            <a:ext cx="46764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16">
            <a:extLst>
              <a:ext uri="{FF2B5EF4-FFF2-40B4-BE49-F238E27FC236}">
                <a16:creationId xmlns:a16="http://schemas.microsoft.com/office/drawing/2014/main" id="{D175D92A-C4AD-4830-9EE7-9548FEAF4350}"/>
              </a:ext>
            </a:extLst>
          </p:cNvPr>
          <p:cNvCxnSpPr>
            <a:cxnSpLocks/>
          </p:cNvCxnSpPr>
          <p:nvPr/>
        </p:nvCxnSpPr>
        <p:spPr>
          <a:xfrm>
            <a:off x="6917309" y="5019254"/>
            <a:ext cx="46764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占位符 1">
            <a:extLst>
              <a:ext uri="{FF2B5EF4-FFF2-40B4-BE49-F238E27FC236}">
                <a16:creationId xmlns:a16="http://schemas.microsoft.com/office/drawing/2014/main" id="{2C86B4AE-EBB2-489A-9C0D-D4CA0E87A894}"/>
              </a:ext>
            </a:extLst>
          </p:cNvPr>
          <p:cNvSpPr txBox="1">
            <a:spLocks/>
          </p:cNvSpPr>
          <p:nvPr/>
        </p:nvSpPr>
        <p:spPr>
          <a:xfrm>
            <a:off x="485139" y="4387610"/>
            <a:ext cx="1505586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endParaRPr kumimoji="1" lang="zh-CN" alt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93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48" grpId="0" animBg="1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3537741" y="2813984"/>
            <a:ext cx="5116518" cy="999480"/>
          </a:xfrm>
        </p:spPr>
        <p:txBody>
          <a:bodyPr/>
          <a:lstStyle/>
          <a:p>
            <a:r>
              <a:rPr kumimoji="1" lang="en-US" altLang="zh-CN" sz="4800" dirty="0">
                <a:latin typeface="+mj-lt"/>
                <a:cs typeface="Times New Roman" panose="02020603050405020304" pitchFamily="18" charset="0"/>
              </a:rPr>
              <a:t>Evaluation</a:t>
            </a:r>
            <a:endParaRPr kumimoji="1" lang="zh-CN" altLang="en-US" sz="48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8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>
                <a:cs typeface="Times New Roman" panose="02020603050405020304" pitchFamily="18" charset="0"/>
              </a:rPr>
              <a:t>Evaluation Results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RQ6</a:t>
            </a:r>
            <a:r>
              <a:rPr kumimoji="1" lang="zh-CN" alt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Effectiveness Evaluation</a:t>
            </a:r>
            <a:endParaRPr kumimoji="1" lang="zh-CN" alt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480551" y="4184178"/>
            <a:ext cx="11439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Compared to existing heuristics, </a:t>
            </a:r>
            <a:r>
              <a:rPr lang="en" altLang="zh-CN" sz="1600" dirty="0"/>
              <a:t>Tracer finds patches for 58.6% ~ 273.8% more vulnerabilities.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2943736-61CD-4918-A47E-DEBD1570CB63}"/>
              </a:ext>
            </a:extLst>
          </p:cNvPr>
          <p:cNvSpPr txBox="1"/>
          <p:nvPr/>
        </p:nvSpPr>
        <p:spPr>
          <a:xfrm>
            <a:off x="2207248" y="6163912"/>
            <a:ext cx="7262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can complement industrial vulnerability databases by reducing manual effort and tracking patches completely. 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BDEC3E1-0413-7363-3328-9D90AA31DC2E}"/>
              </a:ext>
            </a:extLst>
          </p:cNvPr>
          <p:cNvSpPr txBox="1"/>
          <p:nvPr/>
        </p:nvSpPr>
        <p:spPr>
          <a:xfrm>
            <a:off x="516244" y="2207826"/>
            <a:ext cx="10938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Compared to industrial databases, </a:t>
            </a:r>
            <a:r>
              <a:rPr lang="en" altLang="zh-CN" sz="1600" dirty="0"/>
              <a:t>Tracer achieves a 18.4% higher recall and a 8.6% higher F1-score.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BB34411-52C6-7E4A-CA8B-AFE5E5F4CB5A}"/>
              </a:ext>
            </a:extLst>
          </p:cNvPr>
          <p:cNvGrpSpPr/>
          <p:nvPr/>
        </p:nvGrpSpPr>
        <p:grpSpPr>
          <a:xfrm>
            <a:off x="1396093" y="4591627"/>
            <a:ext cx="7772400" cy="1334764"/>
            <a:chOff x="5633181" y="3310702"/>
            <a:chExt cx="7772400" cy="13347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6370605-0B85-9FBC-E66F-45CFA6227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314"/>
            <a:stretch/>
          </p:blipFill>
          <p:spPr>
            <a:xfrm>
              <a:off x="5633181" y="3310702"/>
              <a:ext cx="7772400" cy="1334764"/>
            </a:xfrm>
            <a:prstGeom prst="rect">
              <a:avLst/>
            </a:prstGeom>
          </p:spPr>
        </p:pic>
        <p:sp>
          <p:nvSpPr>
            <p:cNvPr id="32" name="矩形: 圆角 6">
              <a:extLst>
                <a:ext uri="{FF2B5EF4-FFF2-40B4-BE49-F238E27FC236}">
                  <a16:creationId xmlns:a16="http://schemas.microsoft.com/office/drawing/2014/main" id="{1E869188-9056-FBB2-5FA3-F026E5CA20FB}"/>
                </a:ext>
              </a:extLst>
            </p:cNvPr>
            <p:cNvSpPr/>
            <p:nvPr/>
          </p:nvSpPr>
          <p:spPr>
            <a:xfrm flipV="1">
              <a:off x="7011644" y="4406536"/>
              <a:ext cx="743506" cy="203854"/>
            </a:xfrm>
            <a:prstGeom prst="roundRect">
              <a:avLst/>
            </a:prstGeom>
            <a:solidFill>
              <a:schemeClr val="accent1">
                <a:lumMod val="75000"/>
                <a:alpha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/>
            </a:p>
          </p:txBody>
        </p:sp>
        <p:sp>
          <p:nvSpPr>
            <p:cNvPr id="33" name="矩形: 圆角 6">
              <a:extLst>
                <a:ext uri="{FF2B5EF4-FFF2-40B4-BE49-F238E27FC236}">
                  <a16:creationId xmlns:a16="http://schemas.microsoft.com/office/drawing/2014/main" id="{19A48FF7-7238-FB09-3286-679818EF8FCF}"/>
                </a:ext>
              </a:extLst>
            </p:cNvPr>
            <p:cNvSpPr/>
            <p:nvPr/>
          </p:nvSpPr>
          <p:spPr>
            <a:xfrm flipV="1">
              <a:off x="9133613" y="4417436"/>
              <a:ext cx="743506" cy="203854"/>
            </a:xfrm>
            <a:prstGeom prst="roundRect">
              <a:avLst/>
            </a:prstGeom>
            <a:solidFill>
              <a:schemeClr val="accent1">
                <a:lumMod val="75000"/>
                <a:alpha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34" name="矩形: 圆角 6">
              <a:extLst>
                <a:ext uri="{FF2B5EF4-FFF2-40B4-BE49-F238E27FC236}">
                  <a16:creationId xmlns:a16="http://schemas.microsoft.com/office/drawing/2014/main" id="{1298CEA1-8DBE-1848-56DD-84CC0ADE1FE1}"/>
                </a:ext>
              </a:extLst>
            </p:cNvPr>
            <p:cNvSpPr/>
            <p:nvPr/>
          </p:nvSpPr>
          <p:spPr>
            <a:xfrm flipV="1">
              <a:off x="11255582" y="4406536"/>
              <a:ext cx="743506" cy="203854"/>
            </a:xfrm>
            <a:prstGeom prst="roundRect">
              <a:avLst/>
            </a:prstGeom>
            <a:solidFill>
              <a:schemeClr val="accent1">
                <a:lumMod val="75000"/>
                <a:alpha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B782BDB-8089-4B5D-E758-6A0066AB099D}"/>
              </a:ext>
            </a:extLst>
          </p:cNvPr>
          <p:cNvGrpSpPr/>
          <p:nvPr/>
        </p:nvGrpSpPr>
        <p:grpSpPr>
          <a:xfrm>
            <a:off x="2311124" y="2658815"/>
            <a:ext cx="6043283" cy="1361604"/>
            <a:chOff x="5619590" y="492192"/>
            <a:chExt cx="6043283" cy="136160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533237F-D401-757D-7561-6E5124B0BF08}"/>
                </a:ext>
              </a:extLst>
            </p:cNvPr>
            <p:cNvGrpSpPr/>
            <p:nvPr/>
          </p:nvGrpSpPr>
          <p:grpSpPr>
            <a:xfrm>
              <a:off x="5619590" y="492192"/>
              <a:ext cx="6043283" cy="1361604"/>
              <a:chOff x="5331601" y="2041580"/>
              <a:chExt cx="7470495" cy="1683168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57FF4C87-C6AA-9F13-464F-B4DB76CA3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1601" y="2041580"/>
                <a:ext cx="4360713" cy="1640008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3322969C-0A33-82B6-457D-58E1EA572F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4850" t="15008" r="300" b="-674"/>
              <a:stretch/>
            </p:blipFill>
            <p:spPr>
              <a:xfrm>
                <a:off x="9645601" y="2042054"/>
                <a:ext cx="3156495" cy="1682694"/>
              </a:xfrm>
              <a:prstGeom prst="rect">
                <a:avLst/>
              </a:prstGeom>
            </p:spPr>
          </p:pic>
        </p:grp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CB2C4D30-A84B-4A40-9272-8451FF4984D8}"/>
                </a:ext>
              </a:extLst>
            </p:cNvPr>
            <p:cNvSpPr/>
            <p:nvPr/>
          </p:nvSpPr>
          <p:spPr>
            <a:xfrm flipV="1">
              <a:off x="6943300" y="1618967"/>
              <a:ext cx="743506" cy="203854"/>
            </a:xfrm>
            <a:prstGeom prst="roundRect">
              <a:avLst/>
            </a:prstGeom>
            <a:solidFill>
              <a:schemeClr val="accent1">
                <a:lumMod val="75000"/>
                <a:alpha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31" name="矩形: 圆角 5">
              <a:extLst>
                <a:ext uri="{FF2B5EF4-FFF2-40B4-BE49-F238E27FC236}">
                  <a16:creationId xmlns:a16="http://schemas.microsoft.com/office/drawing/2014/main" id="{8016DC73-9347-B675-B842-9A41E2344A01}"/>
                </a:ext>
              </a:extLst>
            </p:cNvPr>
            <p:cNvSpPr/>
            <p:nvPr/>
          </p:nvSpPr>
          <p:spPr>
            <a:xfrm flipV="1">
              <a:off x="9560727" y="1625538"/>
              <a:ext cx="462972" cy="175535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35" name="矩形: 圆角 5">
              <a:extLst>
                <a:ext uri="{FF2B5EF4-FFF2-40B4-BE49-F238E27FC236}">
                  <a16:creationId xmlns:a16="http://schemas.microsoft.com/office/drawing/2014/main" id="{3918602C-BAC6-8FB7-707D-6232F7BDE995}"/>
                </a:ext>
              </a:extLst>
            </p:cNvPr>
            <p:cNvSpPr/>
            <p:nvPr/>
          </p:nvSpPr>
          <p:spPr>
            <a:xfrm flipV="1">
              <a:off x="10740432" y="1618967"/>
              <a:ext cx="462972" cy="175535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36" name="矩形: 圆角 5">
              <a:extLst>
                <a:ext uri="{FF2B5EF4-FFF2-40B4-BE49-F238E27FC236}">
                  <a16:creationId xmlns:a16="http://schemas.microsoft.com/office/drawing/2014/main" id="{3C12FAA0-A8D7-562D-D717-C65AE005EC4D}"/>
                </a:ext>
              </a:extLst>
            </p:cNvPr>
            <p:cNvSpPr/>
            <p:nvPr/>
          </p:nvSpPr>
          <p:spPr>
            <a:xfrm flipV="1">
              <a:off x="8199086" y="1618699"/>
              <a:ext cx="462972" cy="175535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</p:grp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48156FBC-54DE-032D-0278-386555F4CDEB}"/>
              </a:ext>
            </a:extLst>
          </p:cNvPr>
          <p:cNvSpPr txBox="1">
            <a:spLocks/>
          </p:cNvSpPr>
          <p:nvPr/>
        </p:nvSpPr>
        <p:spPr>
          <a:xfrm>
            <a:off x="1090150" y="1673214"/>
            <a:ext cx="9654049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is the effectiveness of Tracer in tracking patches? </a:t>
            </a:r>
          </a:p>
        </p:txBody>
      </p:sp>
    </p:spTree>
    <p:extLst>
      <p:ext uri="{BB962C8B-B14F-4D97-AF65-F5344CB8AC3E}">
        <p14:creationId xmlns:p14="http://schemas.microsoft.com/office/powerpoint/2010/main" val="156574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>
                <a:cs typeface="Times New Roman" panose="02020603050405020304" pitchFamily="18" charset="0"/>
              </a:rPr>
              <a:t>Evaluation Results (cont.)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0" y="1319074"/>
            <a:ext cx="10601580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RQ8</a:t>
            </a:r>
            <a:r>
              <a:rPr kumimoji="1" lang="zh-CN" alt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Generality Evaluation  </a:t>
            </a:r>
            <a:endParaRPr kumimoji="1" lang="zh-CN" alt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462A3B6-D09D-1347-BFD4-0AE0C8DAD523}"/>
                  </a:ext>
                </a:extLst>
              </p:cNvPr>
              <p:cNvSpPr txBox="1"/>
              <p:nvPr/>
            </p:nvSpPr>
            <p:spPr>
              <a:xfrm>
                <a:off x="941617" y="2544886"/>
                <a:ext cx="104475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</a:rPr>
                  <a:t>First new dataset contains 3,185 CVEs, for which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latin typeface="微软雅黑" panose="020B0503020204020204" pitchFamily="34" charset="-122"/>
                  </a:rPr>
                  <a:t>or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</a:rPr>
                  <a:t> is without patches.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</a:rPr>
                  <a:t>Second new dataset contains 5,468 CVEs, for which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latin typeface="微软雅黑" panose="020B0503020204020204" pitchFamily="34" charset="-122"/>
                  </a:rPr>
                  <a:t>and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</a:rPr>
                  <a:t> are without patches.</a:t>
                </a: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462A3B6-D09D-1347-BFD4-0AE0C8DAD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17" y="2544886"/>
                <a:ext cx="10447562" cy="646331"/>
              </a:xfrm>
              <a:prstGeom prst="rect">
                <a:avLst/>
              </a:prstGeom>
              <a:blipFill>
                <a:blip r:embed="rId3"/>
                <a:stretch>
                  <a:fillRect l="-243" t="-3846" r="-1092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F999AACD-228D-4F51-97F3-30091049993C}"/>
              </a:ext>
            </a:extLst>
          </p:cNvPr>
          <p:cNvSpPr txBox="1"/>
          <p:nvPr/>
        </p:nvSpPr>
        <p:spPr>
          <a:xfrm>
            <a:off x="1472622" y="6087602"/>
            <a:ext cx="843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is generalizable and can complement industrial databases.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192631-0D97-A60C-0B66-F0EF0CE142E3}"/>
              </a:ext>
            </a:extLst>
          </p:cNvPr>
          <p:cNvSpPr txBox="1"/>
          <p:nvPr/>
        </p:nvSpPr>
        <p:spPr>
          <a:xfrm>
            <a:off x="941617" y="3847943"/>
            <a:ext cx="10757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</a:rPr>
              <a:t>First dataset, </a:t>
            </a:r>
            <a:r>
              <a:rPr lang="en" altLang="zh-CN" dirty="0">
                <a:latin typeface="微软雅黑" panose="020B0503020204020204" pitchFamily="34" charset="-122"/>
              </a:rPr>
              <a:t>67</a:t>
            </a:r>
            <a:r>
              <a:rPr lang="en" altLang="zh-CN" dirty="0"/>
              <a:t>.7% of CVEs patches are tracked.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</a:rPr>
              <a:t>Second dataset, </a:t>
            </a:r>
            <a:r>
              <a:rPr lang="en" altLang="zh-CN" dirty="0"/>
              <a:t>51.5% of CVEs patches are tracked.</a:t>
            </a: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28458CC4-FFD9-6A71-67E8-5F988EEDC2C2}"/>
              </a:ext>
            </a:extLst>
          </p:cNvPr>
          <p:cNvSpPr txBox="1">
            <a:spLocks/>
          </p:cNvSpPr>
          <p:nvPr/>
        </p:nvSpPr>
        <p:spPr>
          <a:xfrm>
            <a:off x="738667" y="3418020"/>
            <a:ext cx="1326897" cy="371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</a:t>
            </a:r>
            <a:endParaRPr kumimoji="1" lang="zh-CN" alt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4679C5-4BDE-511F-09B8-B4E605BF9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854" y="4724482"/>
            <a:ext cx="3878156" cy="1132912"/>
          </a:xfrm>
          <a:prstGeom prst="rect">
            <a:avLst/>
          </a:prstGeom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D45582CA-D66B-421C-A885-8F81DBBFC116}"/>
              </a:ext>
            </a:extLst>
          </p:cNvPr>
          <p:cNvSpPr txBox="1">
            <a:spLocks/>
          </p:cNvSpPr>
          <p:nvPr/>
        </p:nvSpPr>
        <p:spPr>
          <a:xfrm>
            <a:off x="1090150" y="1673214"/>
            <a:ext cx="10601580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is the generality of Tracer to OSS vulnerabilities beyond our depth dataset? 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6A8ECB11-8BE8-BFA7-C5BA-AEF13D626AED}"/>
              </a:ext>
            </a:extLst>
          </p:cNvPr>
          <p:cNvSpPr txBox="1">
            <a:spLocks/>
          </p:cNvSpPr>
          <p:nvPr/>
        </p:nvSpPr>
        <p:spPr>
          <a:xfrm>
            <a:off x="738666" y="2190746"/>
            <a:ext cx="2322586" cy="371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Larger Dataset</a:t>
            </a:r>
            <a:endParaRPr kumimoji="1" lang="zh-CN" alt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BD9E9A-9D31-0AEA-53C3-DB68F3780CBD}"/>
              </a:ext>
            </a:extLst>
          </p:cNvPr>
          <p:cNvSpPr txBox="1"/>
          <p:nvPr/>
        </p:nvSpPr>
        <p:spPr>
          <a:xfrm>
            <a:off x="933926" y="4401941"/>
            <a:ext cx="1075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The accuracy:</a:t>
            </a:r>
          </a:p>
        </p:txBody>
      </p:sp>
      <p:sp>
        <p:nvSpPr>
          <p:cNvPr id="13" name="矩形: 圆角 6">
            <a:extLst>
              <a:ext uri="{FF2B5EF4-FFF2-40B4-BE49-F238E27FC236}">
                <a16:creationId xmlns:a16="http://schemas.microsoft.com/office/drawing/2014/main" id="{9223DCA6-378C-ADA8-D7FF-94AFF308EABC}"/>
              </a:ext>
            </a:extLst>
          </p:cNvPr>
          <p:cNvSpPr/>
          <p:nvPr/>
        </p:nvSpPr>
        <p:spPr>
          <a:xfrm flipV="1">
            <a:off x="5330179" y="5305393"/>
            <a:ext cx="743506" cy="203854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4" name="矩形: 圆角 6">
            <a:extLst>
              <a:ext uri="{FF2B5EF4-FFF2-40B4-BE49-F238E27FC236}">
                <a16:creationId xmlns:a16="http://schemas.microsoft.com/office/drawing/2014/main" id="{70D4F5FC-A3D2-6563-DD16-CB3D27DA491E}"/>
              </a:ext>
            </a:extLst>
          </p:cNvPr>
          <p:cNvSpPr/>
          <p:nvPr/>
        </p:nvSpPr>
        <p:spPr>
          <a:xfrm flipV="1">
            <a:off x="5330179" y="5571454"/>
            <a:ext cx="743506" cy="203854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186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0" grpId="0"/>
      <p:bldP spid="11" grpId="0"/>
      <p:bldP spid="5" grpId="0"/>
      <p:bldP spid="6" grpId="0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>
                <a:cs typeface="Times New Roman" panose="02020603050405020304" pitchFamily="18" charset="0"/>
              </a:rPr>
              <a:t>Evaluation Results (cont.)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RQ9 Usefulness Evaluation</a:t>
            </a:r>
            <a:endParaRPr kumimoji="1" lang="zh-CN" alt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910713" y="2561657"/>
            <a:ext cx="1054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10 participants: they are Postdocs, PhD students, master students, and engineers majoring in software security.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Task: find patches for 10 CVEs with and without the help of Tracer.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FA3E171-DCFA-86DA-1EFB-9BCBC50EB853}"/>
              </a:ext>
            </a:extLst>
          </p:cNvPr>
          <p:cNvGrpSpPr/>
          <p:nvPr/>
        </p:nvGrpSpPr>
        <p:grpSpPr>
          <a:xfrm>
            <a:off x="910713" y="4130880"/>
            <a:ext cx="9184039" cy="923330"/>
            <a:chOff x="958548" y="3429000"/>
            <a:chExt cx="9184039" cy="92333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03C82F2-CC74-2744-C4AD-B7D9622BE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954" r="761"/>
            <a:stretch/>
          </p:blipFill>
          <p:spPr>
            <a:xfrm>
              <a:off x="958548" y="3429000"/>
              <a:ext cx="9184039" cy="923330"/>
            </a:xfrm>
            <a:prstGeom prst="rect">
              <a:avLst/>
            </a:prstGeom>
          </p:spPr>
        </p:pic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13F6EFE-7F88-423E-855B-8D6AE4BCE534}"/>
                </a:ext>
              </a:extLst>
            </p:cNvPr>
            <p:cNvSpPr/>
            <p:nvPr/>
          </p:nvSpPr>
          <p:spPr>
            <a:xfrm flipV="1">
              <a:off x="2198744" y="4090627"/>
              <a:ext cx="2471228" cy="192184"/>
            </a:xfrm>
            <a:prstGeom prst="roundRect">
              <a:avLst/>
            </a:prstGeom>
            <a:solidFill>
              <a:schemeClr val="accent1">
                <a:lumMod val="75000"/>
                <a:alpha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74015AC-5108-41C4-B7F7-5C3BC3869F78}"/>
                </a:ext>
              </a:extLst>
            </p:cNvPr>
            <p:cNvSpPr/>
            <p:nvPr/>
          </p:nvSpPr>
          <p:spPr>
            <a:xfrm flipV="1">
              <a:off x="2198743" y="3868908"/>
              <a:ext cx="2471227" cy="191853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9B2F5DBC-970B-4E35-9010-630A363CB430}"/>
              </a:ext>
            </a:extLst>
          </p:cNvPr>
          <p:cNvSpPr txBox="1"/>
          <p:nvPr/>
        </p:nvSpPr>
        <p:spPr>
          <a:xfrm>
            <a:off x="1772335" y="5729919"/>
            <a:ext cx="74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Tracer is useful in practice for security experts to localize patches more accurately and quickly.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A5C754-B82F-B5FC-13B7-CF9DE992C7EE}"/>
              </a:ext>
            </a:extLst>
          </p:cNvPr>
          <p:cNvSpPr txBox="1"/>
          <p:nvPr/>
        </p:nvSpPr>
        <p:spPr>
          <a:xfrm>
            <a:off x="1334475" y="5124786"/>
            <a:ext cx="876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With Tracer, the time was save by 17.7%, and F1-score improved by 24.3%. 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D901E14D-37C3-CAB3-D915-9C893C46F34F}"/>
              </a:ext>
            </a:extLst>
          </p:cNvPr>
          <p:cNvSpPr txBox="1">
            <a:spLocks/>
          </p:cNvSpPr>
          <p:nvPr/>
        </p:nvSpPr>
        <p:spPr>
          <a:xfrm>
            <a:off x="738597" y="3700941"/>
            <a:ext cx="1326897" cy="371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</a:t>
            </a:r>
            <a:endParaRPr kumimoji="1" lang="zh-CN" alt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5524F52B-0FF0-D9A0-3CDF-BA96E516050D}"/>
              </a:ext>
            </a:extLst>
          </p:cNvPr>
          <p:cNvSpPr txBox="1">
            <a:spLocks/>
          </p:cNvSpPr>
          <p:nvPr/>
        </p:nvSpPr>
        <p:spPr>
          <a:xfrm>
            <a:off x="1090150" y="1673214"/>
            <a:ext cx="10601580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is the usefulness of Tracer in practice? </a:t>
            </a: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3ADA049A-FF3F-0648-AD4A-28A49981CB7B}"/>
              </a:ext>
            </a:extLst>
          </p:cNvPr>
          <p:cNvSpPr txBox="1">
            <a:spLocks/>
          </p:cNvSpPr>
          <p:nvPr/>
        </p:nvSpPr>
        <p:spPr>
          <a:xfrm>
            <a:off x="735754" y="2200095"/>
            <a:ext cx="1895204" cy="371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Study</a:t>
            </a:r>
            <a:endParaRPr kumimoji="1" lang="zh-CN" alt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90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0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683804" y="1731822"/>
            <a:ext cx="9350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C</a:t>
            </a:r>
            <a:r>
              <a:rPr lang="en" altLang="zh-CN" sz="1800" dirty="0">
                <a:effectLst/>
              </a:rPr>
              <a:t>onducted an empirical study to understand the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</a:rPr>
              <a:t>quality</a:t>
            </a:r>
            <a:r>
              <a:rPr lang="en" altLang="zh-CN" sz="1800" dirty="0">
                <a:effectLst/>
              </a:rPr>
              <a:t> and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</a:rPr>
              <a:t>characteristics</a:t>
            </a:r>
            <a:r>
              <a:rPr lang="en" altLang="zh-CN" sz="1800" dirty="0">
                <a:effectLst/>
              </a:rPr>
              <a:t> of patches for OSS vulnerabilities in two industrial vulnerability databases.  </a:t>
            </a:r>
            <a:endParaRPr lang="en" altLang="zh-CN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Conclusions</a:t>
            </a:r>
            <a:endParaRPr kumimoji="1" lang="zh-CN" altLang="en-US" sz="1800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endParaRPr kumimoji="1" lang="zh-CN" alt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E6FD063F-AFA9-6BB7-44D7-14E2A385258B}"/>
              </a:ext>
            </a:extLst>
          </p:cNvPr>
          <p:cNvSpPr txBox="1">
            <a:spLocks/>
          </p:cNvSpPr>
          <p:nvPr/>
        </p:nvSpPr>
        <p:spPr>
          <a:xfrm>
            <a:off x="950932" y="4254005"/>
            <a:ext cx="8091949" cy="37111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code and data are available at </a:t>
            </a:r>
            <a:r>
              <a:rPr lang="en" altLang="zh-CN" sz="2000" dirty="0">
                <a:solidFill>
                  <a:srgbClr val="0054C9"/>
                </a:solidFill>
                <a:effectLst/>
                <a:latin typeface="LinLibertineT"/>
              </a:rPr>
              <a:t>https://patch-</a:t>
            </a:r>
            <a:r>
              <a:rPr lang="en" altLang="zh-CN" sz="2000" dirty="0" err="1">
                <a:solidFill>
                  <a:srgbClr val="0054C9"/>
                </a:solidFill>
                <a:effectLst/>
                <a:latin typeface="LinLibertineT"/>
              </a:rPr>
              <a:t>tracer.github.io</a:t>
            </a:r>
            <a:r>
              <a:rPr kumimoji="1" lang="en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" altLang="zh-CN" sz="2000" dirty="0">
                <a:solidFill>
                  <a:srgbClr val="0054C9"/>
                </a:solidFill>
                <a:effectLst/>
                <a:latin typeface="LinLibertineT"/>
              </a:rPr>
              <a:t> </a:t>
            </a:r>
            <a:endParaRPr lang="en" altLang="zh-CN" sz="2000" dirty="0">
              <a:effectLst/>
              <a:latin typeface="LinLibertine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C252C3-456F-3E9A-0F01-B7CC0D44B3C8}"/>
              </a:ext>
            </a:extLst>
          </p:cNvPr>
          <p:cNvSpPr txBox="1"/>
          <p:nvPr/>
        </p:nvSpPr>
        <p:spPr>
          <a:xfrm>
            <a:off x="683804" y="3107561"/>
            <a:ext cx="935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E</a:t>
            </a:r>
            <a:r>
              <a:rPr lang="en" altLang="zh-CN" sz="1800" dirty="0">
                <a:effectLst/>
              </a:rPr>
              <a:t>xtensively evaluated the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</a:rPr>
              <a:t>effectiveness</a:t>
            </a:r>
            <a:r>
              <a:rPr lang="en" altLang="zh-CN" sz="1800" dirty="0">
                <a:effectLst/>
              </a:rPr>
              <a:t>,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</a:rPr>
              <a:t>generality</a:t>
            </a:r>
            <a:r>
              <a:rPr lang="en" altLang="zh-CN" sz="1800" dirty="0">
                <a:effectLst/>
              </a:rPr>
              <a:t> and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</a:rPr>
              <a:t>usefulness</a:t>
            </a:r>
            <a:r>
              <a:rPr lang="en" altLang="zh-CN" sz="1800" dirty="0">
                <a:effectLst/>
              </a:rPr>
              <a:t> of Tracer. </a:t>
            </a:r>
            <a:endParaRPr lang="en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4FA6DD-51C5-8FCB-BEB4-728A06305015}"/>
              </a:ext>
            </a:extLst>
          </p:cNvPr>
          <p:cNvSpPr txBox="1"/>
          <p:nvPr/>
        </p:nvSpPr>
        <p:spPr>
          <a:xfrm>
            <a:off x="683804" y="2279079"/>
            <a:ext cx="9350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8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P</a:t>
            </a:r>
            <a:r>
              <a:rPr lang="en" altLang="zh-CN" sz="1800" dirty="0">
                <a:effectLst/>
              </a:rPr>
              <a:t>roposed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</a:rPr>
              <a:t>Tracer </a:t>
            </a:r>
            <a:r>
              <a:rPr lang="en" altLang="zh-CN" sz="1800" dirty="0">
                <a:effectLst/>
              </a:rPr>
              <a:t>to track patches for OSS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254410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76202" y="4040649"/>
            <a:ext cx="10839592" cy="584776"/>
          </a:xfrm>
        </p:spPr>
        <p:txBody>
          <a:bodyPr/>
          <a:lstStyle/>
          <a:p>
            <a:pPr algn="ctr"/>
            <a:r>
              <a:rPr lang="en" altLang="zh-CN" sz="2800" dirty="0">
                <a:latin typeface="+mj-lt"/>
              </a:rPr>
              <a:t>Tracking Patches for Open Source Software Vulnerabilities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9CD4D0-ECEC-7B4B-BEAA-2D68FEF8D7FA}"/>
              </a:ext>
            </a:extLst>
          </p:cNvPr>
          <p:cNvSpPr txBox="1"/>
          <p:nvPr/>
        </p:nvSpPr>
        <p:spPr>
          <a:xfrm>
            <a:off x="395060" y="550078"/>
            <a:ext cx="2593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Lucida Sans Unicode" panose="020B0602030504020204" pitchFamily="34" charset="0"/>
              </a:rPr>
              <a:t>ESEC/FSE2022</a:t>
            </a:r>
            <a:endParaRPr kumimoji="1" lang="zh-CN" altLang="en-US" sz="32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2A92AB-A55D-1144-917B-92EE66B6890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14933"/>
          <a:stretch/>
        </p:blipFill>
        <p:spPr>
          <a:xfrm>
            <a:off x="10633655" y="368288"/>
            <a:ext cx="1163285" cy="948356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84C8BECA-082B-0DA9-6149-BB6131D0F5FA}"/>
              </a:ext>
            </a:extLst>
          </p:cNvPr>
          <p:cNvSpPr txBox="1"/>
          <p:nvPr/>
        </p:nvSpPr>
        <p:spPr>
          <a:xfrm>
            <a:off x="1175985" y="4514828"/>
            <a:ext cx="984002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Congying</a:t>
            </a:r>
            <a:r>
              <a:rPr lang="en-US" sz="2000" b="1" dirty="0">
                <a:solidFill>
                  <a:schemeClr val="bg1"/>
                </a:solidFill>
              </a:rPr>
              <a:t> XU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Chenhao</a:t>
            </a:r>
            <a:r>
              <a:rPr lang="en-US" sz="2000" dirty="0">
                <a:solidFill>
                  <a:schemeClr val="bg1"/>
                </a:solidFill>
              </a:rPr>
              <a:t> LU, </a:t>
            </a:r>
            <a:r>
              <a:rPr lang="en-US" altLang="zh-CN" sz="2000" dirty="0" err="1">
                <a:solidFill>
                  <a:schemeClr val="bg1"/>
                </a:solidFill>
              </a:rPr>
              <a:t>Bihuan</a:t>
            </a:r>
            <a:r>
              <a:rPr lang="en-US" altLang="zh-CN" sz="2000" dirty="0">
                <a:solidFill>
                  <a:schemeClr val="bg1"/>
                </a:solidFill>
              </a:rPr>
              <a:t> CHEN, Kaifeng HUANG, Xin PENG, Yang LIU</a:t>
            </a:r>
            <a:endParaRPr lang="en-US" sz="2200" dirty="0">
              <a:solidFill>
                <a:schemeClr val="bg1"/>
              </a:solidFill>
            </a:endParaRPr>
          </a:p>
          <a:p>
            <a:pPr algn="ctr"/>
            <a:endParaRPr lang="en-US" sz="2200" dirty="0">
              <a:solidFill>
                <a:schemeClr val="bg1"/>
              </a:solidFill>
            </a:endParaRPr>
          </a:p>
          <a:p>
            <a:pPr algn="ctr"/>
            <a:r>
              <a:rPr lang="en-US" sz="2200" dirty="0">
                <a:solidFill>
                  <a:schemeClr val="bg1"/>
                </a:solidFill>
              </a:rPr>
              <a:t>Fudan University, China</a:t>
            </a:r>
          </a:p>
          <a:p>
            <a:pPr algn="ctr"/>
            <a:r>
              <a:rPr lang="en-US" altLang="zh-CN" sz="2200" dirty="0">
                <a:solidFill>
                  <a:schemeClr val="bg1"/>
                </a:solidFill>
              </a:rPr>
              <a:t>Nanyang Technological University,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Singapore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866878-2D73-6324-76E1-C8C7133F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977" y="359646"/>
            <a:ext cx="939272" cy="957600"/>
          </a:xfrm>
          <a:prstGeom prst="rect">
            <a:avLst/>
          </a:prstGeom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DFB42A7-7449-15F5-E3FB-01F48B3A392B}"/>
              </a:ext>
            </a:extLst>
          </p:cNvPr>
          <p:cNvSpPr txBox="1">
            <a:spLocks/>
          </p:cNvSpPr>
          <p:nvPr/>
        </p:nvSpPr>
        <p:spPr>
          <a:xfrm>
            <a:off x="1479671" y="2631327"/>
            <a:ext cx="9232654" cy="1041761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Thanks for your attention!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128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sz="1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370753" y="1943009"/>
            <a:ext cx="5396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Open source software (OSS) is widely used. </a:t>
            </a:r>
            <a:r>
              <a:rPr lang="en" altLang="zh-CN" dirty="0">
                <a:solidFill>
                  <a:srgbClr val="FF0000"/>
                </a:solidFill>
              </a:rPr>
              <a:t>98% </a:t>
            </a:r>
            <a:r>
              <a:rPr lang="en" altLang="zh-CN" dirty="0"/>
              <a:t>of applications contain OSS [1]. </a:t>
            </a:r>
            <a:r>
              <a:rPr lang="en-US" altLang="zh-C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OSS suffers from vulnerabilities, which are detected at an increasing speed </a:t>
            </a:r>
            <a:r>
              <a:rPr lang="en" altLang="zh-CN" dirty="0"/>
              <a:t>[2]</a:t>
            </a:r>
            <a:r>
              <a:rPr lang="en-US" altLang="zh-CN" dirty="0"/>
              <a:t>. 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54BFE8-4514-4A89-B643-A20C35949139}"/>
              </a:ext>
            </a:extLst>
          </p:cNvPr>
          <p:cNvSpPr txBox="1"/>
          <p:nvPr/>
        </p:nvSpPr>
        <p:spPr>
          <a:xfrm>
            <a:off x="6840534" y="2081508"/>
            <a:ext cx="460139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微软雅黑" panose="020B0503020204020204" pitchFamily="34" charset="-122"/>
              </a:rPr>
              <a:t>Security risks are introduced with OSS (</a:t>
            </a:r>
            <a:r>
              <a:rPr lang="en" altLang="zh-CN" dirty="0">
                <a:solidFill>
                  <a:srgbClr val="FF0000"/>
                </a:solidFill>
                <a:latin typeface="微软雅黑" panose="020B0503020204020204" pitchFamily="34" charset="-122"/>
              </a:rPr>
              <a:t>84%</a:t>
            </a:r>
            <a:r>
              <a:rPr lang="en" altLang="zh-CN" dirty="0">
                <a:latin typeface="微软雅黑" panose="020B0503020204020204" pitchFamily="34" charset="-122"/>
              </a:rPr>
              <a:t> of applications contain at least one OSS vulnerability </a:t>
            </a:r>
            <a:r>
              <a:rPr lang="en-US" altLang="zh-CN" dirty="0">
                <a:latin typeface="微软雅黑" panose="020B0503020204020204" pitchFamily="34" charset="-122"/>
              </a:rPr>
              <a:t>[1]</a:t>
            </a:r>
            <a:r>
              <a:rPr lang="en" altLang="zh-CN" dirty="0">
                <a:latin typeface="微软雅黑" panose="020B0503020204020204" pitchFamily="34" charset="-122"/>
              </a:rPr>
              <a:t>).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44186CC-63F2-4676-BCD9-D0BBC6BF40F7}"/>
              </a:ext>
            </a:extLst>
          </p:cNvPr>
          <p:cNvSpPr txBox="1"/>
          <p:nvPr/>
        </p:nvSpPr>
        <p:spPr>
          <a:xfrm>
            <a:off x="756725" y="6207805"/>
            <a:ext cx="81477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</a:rPr>
              <a:t>[1]</a:t>
            </a:r>
            <a:r>
              <a:rPr lang="en" altLang="zh-CN" sz="10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</a:t>
            </a:r>
            <a:r>
              <a:rPr lang="en" altLang="zh-CN" sz="1000" dirty="0">
                <a:latin typeface="微软雅黑" panose="020B0503020204020204" pitchFamily="34" charset="-122"/>
              </a:rPr>
              <a:t>Synopsys, </a:t>
            </a:r>
            <a:r>
              <a:rPr lang="en-US" altLang="zh-CN" sz="1000" dirty="0">
                <a:latin typeface="微软雅黑" panose="020B0503020204020204" pitchFamily="34" charset="-122"/>
              </a:rPr>
              <a:t>https://www.synopsys.com/content/dam/synopsys/sig-assets/reports/rep-ossra-2021.pdf</a:t>
            </a:r>
          </a:p>
          <a:p>
            <a:r>
              <a:rPr lang="en-US" altLang="zh-CN" sz="1000" dirty="0">
                <a:latin typeface="微软雅黑" panose="020B0503020204020204" pitchFamily="34" charset="-122"/>
              </a:rPr>
              <a:t>[2] </a:t>
            </a:r>
            <a:r>
              <a:rPr lang="en" altLang="zh-CN" sz="1000" dirty="0" err="1">
                <a:latin typeface="微软雅黑" panose="020B0503020204020204" pitchFamily="34" charset="-122"/>
              </a:rPr>
              <a:t>Snyk</a:t>
            </a:r>
            <a:r>
              <a:rPr lang="en" altLang="zh-CN" sz="1000" dirty="0">
                <a:latin typeface="微软雅黑" panose="020B0503020204020204" pitchFamily="34" charset="-122"/>
              </a:rPr>
              <a:t>, https://</a:t>
            </a:r>
            <a:r>
              <a:rPr lang="en" altLang="zh-CN" sz="1000" dirty="0" err="1">
                <a:latin typeface="微软雅黑" panose="020B0503020204020204" pitchFamily="34" charset="-122"/>
              </a:rPr>
              <a:t>snyk.io</a:t>
            </a:r>
            <a:r>
              <a:rPr lang="en" altLang="zh-CN" sz="1000" dirty="0">
                <a:latin typeface="微软雅黑" panose="020B0503020204020204" pitchFamily="34" charset="-122"/>
              </a:rPr>
              <a:t>/wp- content/uploads/sooss_report_v2.pdf </a:t>
            </a:r>
          </a:p>
          <a:p>
            <a:r>
              <a:rPr lang="en" altLang="zh-CN" sz="1000" dirty="0">
                <a:latin typeface="微软雅黑" panose="020B0503020204020204" pitchFamily="34" charset="-122"/>
              </a:rPr>
              <a:t>[3] https://</a:t>
            </a:r>
            <a:r>
              <a:rPr lang="en" altLang="zh-CN" sz="1000" dirty="0" err="1">
                <a:latin typeface="微软雅黑" panose="020B0503020204020204" pitchFamily="34" charset="-122"/>
              </a:rPr>
              <a:t>heartbleed.com</a:t>
            </a:r>
            <a:r>
              <a:rPr lang="en" altLang="zh-CN" sz="1000" dirty="0">
                <a:latin typeface="微软雅黑" panose="020B0503020204020204" pitchFamily="34" charset="-122"/>
              </a:rPr>
              <a:t>/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838823-B7F3-9175-A464-62C1C359B169}"/>
              </a:ext>
            </a:extLst>
          </p:cNvPr>
          <p:cNvSpPr txBox="1"/>
          <p:nvPr/>
        </p:nvSpPr>
        <p:spPr>
          <a:xfrm>
            <a:off x="5584603" y="2237612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cause</a:t>
            </a: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9C7EA4E1-FFDA-7A63-16E3-8899D92721A0}"/>
              </a:ext>
            </a:extLst>
          </p:cNvPr>
          <p:cNvSpPr txBox="1">
            <a:spLocks/>
          </p:cNvSpPr>
          <p:nvPr/>
        </p:nvSpPr>
        <p:spPr>
          <a:xfrm>
            <a:off x="2023334" y="143080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OSS Security Risks</a:t>
            </a:r>
            <a:endParaRPr kumimoji="1" lang="zh-CN" alt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28254DEF-2851-22A9-2AA1-975D5452792A}"/>
              </a:ext>
            </a:extLst>
          </p:cNvPr>
          <p:cNvCxnSpPr>
            <a:cxnSpLocks/>
          </p:cNvCxnSpPr>
          <p:nvPr/>
        </p:nvCxnSpPr>
        <p:spPr>
          <a:xfrm flipV="1">
            <a:off x="5732145" y="2617450"/>
            <a:ext cx="800100" cy="11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ow the Heartbleed Vulnerability Shaped OpenSSL as We Know It | Mend">
            <a:extLst>
              <a:ext uri="{FF2B5EF4-FFF2-40B4-BE49-F238E27FC236}">
                <a16:creationId xmlns:a16="http://schemas.microsoft.com/office/drawing/2014/main" id="{AC9A9DB5-5B5F-C6B4-60D8-886233EEE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327" y="3714662"/>
            <a:ext cx="2978292" cy="148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1A42B67-0958-0526-B0F1-366657568895}"/>
              </a:ext>
            </a:extLst>
          </p:cNvPr>
          <p:cNvSpPr txBox="1"/>
          <p:nvPr/>
        </p:nvSpPr>
        <p:spPr>
          <a:xfrm>
            <a:off x="978058" y="5351136"/>
            <a:ext cx="548419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</a:rPr>
              <a:t>The Heartbleed Bug (CVE-2014-0160) [3]</a:t>
            </a:r>
          </a:p>
          <a:p>
            <a:r>
              <a:rPr lang="en" altLang="zh-CN" sz="1400" dirty="0">
                <a:latin typeface="微软雅黑" panose="020B0503020204020204" pitchFamily="34" charset="-122"/>
              </a:rPr>
              <a:t>Steal secret keys, passwords, communication, etc.</a:t>
            </a:r>
          </a:p>
        </p:txBody>
      </p:sp>
      <p:pic>
        <p:nvPicPr>
          <p:cNvPr id="1028" name="Picture 4" descr="The Log4Shell vulnerability may have been exploited since August 2021">
            <a:extLst>
              <a:ext uri="{FF2B5EF4-FFF2-40B4-BE49-F238E27FC236}">
                <a16:creationId xmlns:a16="http://schemas.microsoft.com/office/drawing/2014/main" id="{DC1BF071-B2F7-5242-41C8-CF9E1C365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3" t="21393" r="28237" b="18869"/>
          <a:stretch/>
        </p:blipFill>
        <p:spPr bwMode="auto">
          <a:xfrm>
            <a:off x="6256364" y="3532767"/>
            <a:ext cx="2302970" cy="174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FD98022-4560-07F5-1968-31877B6FB6E6}"/>
              </a:ext>
            </a:extLst>
          </p:cNvPr>
          <p:cNvSpPr txBox="1"/>
          <p:nvPr/>
        </p:nvSpPr>
        <p:spPr>
          <a:xfrm>
            <a:off x="6399132" y="5277699"/>
            <a:ext cx="548419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</a:rPr>
              <a:t>CVE-2021-44228</a:t>
            </a:r>
          </a:p>
          <a:p>
            <a:r>
              <a:rPr lang="en" altLang="zh-CN" sz="1400" dirty="0">
                <a:latin typeface="微软雅黑" panose="020B0503020204020204" pitchFamily="34" charset="-122"/>
              </a:rPr>
              <a:t>Execute arbitrary code by controlling log parameters.</a:t>
            </a:r>
          </a:p>
        </p:txBody>
      </p:sp>
    </p:spTree>
    <p:extLst>
      <p:ext uri="{BB962C8B-B14F-4D97-AF65-F5344CB8AC3E}">
        <p14:creationId xmlns:p14="http://schemas.microsoft.com/office/powerpoint/2010/main" val="189316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30" grpId="0"/>
      <p:bldP spid="7" grpId="0"/>
      <p:bldP spid="16" grpId="0"/>
      <p:bldP spid="16" grpId="1"/>
      <p:bldP spid="17" grpId="0"/>
      <p:bldP spid="1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80F7876-E7CC-061D-D073-6CB1EEDB0C82}"/>
              </a:ext>
            </a:extLst>
          </p:cNvPr>
          <p:cNvSpPr txBox="1"/>
          <p:nvPr/>
        </p:nvSpPr>
        <p:spPr>
          <a:xfrm>
            <a:off x="6695060" y="3936557"/>
            <a:ext cx="437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Vulnerability analysis tasks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Background (cont.)</a:t>
            </a:r>
            <a:endParaRPr kumimoji="1" lang="zh-CN" altLang="en-US" sz="1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2A3B6-D09D-1347-BFD4-0AE0C8DAD523}"/>
              </a:ext>
            </a:extLst>
          </p:cNvPr>
          <p:cNvSpPr txBox="1"/>
          <p:nvPr/>
        </p:nvSpPr>
        <p:spPr>
          <a:xfrm>
            <a:off x="370753" y="1943009"/>
            <a:ext cx="5396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Open source software (OSS) is widely used. </a:t>
            </a:r>
            <a:r>
              <a:rPr lang="en" altLang="zh-CN" dirty="0">
                <a:solidFill>
                  <a:srgbClr val="FF0000"/>
                </a:solidFill>
              </a:rPr>
              <a:t>98% </a:t>
            </a:r>
            <a:r>
              <a:rPr lang="en" altLang="zh-CN" dirty="0"/>
              <a:t>of applications contain OSS [1]. </a:t>
            </a:r>
            <a:r>
              <a:rPr lang="en-US" altLang="zh-C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OSS suffers from vulnerabilities, which are detected at an increasing speed </a:t>
            </a:r>
            <a:r>
              <a:rPr lang="en" altLang="zh-CN" dirty="0"/>
              <a:t>[2]</a:t>
            </a:r>
            <a:r>
              <a:rPr lang="en-US" altLang="zh-CN" dirty="0"/>
              <a:t>. 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54BFE8-4514-4A89-B643-A20C35949139}"/>
              </a:ext>
            </a:extLst>
          </p:cNvPr>
          <p:cNvSpPr txBox="1"/>
          <p:nvPr/>
        </p:nvSpPr>
        <p:spPr>
          <a:xfrm>
            <a:off x="6840534" y="2081508"/>
            <a:ext cx="460139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微软雅黑" panose="020B0503020204020204" pitchFamily="34" charset="-122"/>
              </a:rPr>
              <a:t>Security risks are introduced with OSS</a:t>
            </a:r>
          </a:p>
          <a:p>
            <a:r>
              <a:rPr lang="en" altLang="zh-CN" dirty="0">
                <a:latin typeface="微软雅黑" panose="020B0503020204020204" pitchFamily="34" charset="-122"/>
              </a:rPr>
              <a:t>(</a:t>
            </a:r>
            <a:r>
              <a:rPr lang="en" altLang="zh-CN" dirty="0">
                <a:solidFill>
                  <a:srgbClr val="FF0000"/>
                </a:solidFill>
                <a:latin typeface="微软雅黑" panose="020B0503020204020204" pitchFamily="34" charset="-122"/>
              </a:rPr>
              <a:t>84%</a:t>
            </a:r>
            <a:r>
              <a:rPr lang="en" altLang="zh-CN" dirty="0">
                <a:latin typeface="微软雅黑" panose="020B0503020204020204" pitchFamily="34" charset="-122"/>
              </a:rPr>
              <a:t> of applications contain at least one OSS vulnerability </a:t>
            </a:r>
            <a:r>
              <a:rPr lang="en-US" altLang="zh-CN" dirty="0">
                <a:latin typeface="微软雅黑" panose="020B0503020204020204" pitchFamily="34" charset="-122"/>
              </a:rPr>
              <a:t>[1]</a:t>
            </a:r>
            <a:r>
              <a:rPr lang="en" altLang="zh-CN" dirty="0">
                <a:latin typeface="微软雅黑" panose="020B0503020204020204" pitchFamily="34" charset="-122"/>
              </a:rPr>
              <a:t>).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44186CC-63F2-4676-BCD9-D0BBC6BF40F7}"/>
              </a:ext>
            </a:extLst>
          </p:cNvPr>
          <p:cNvSpPr txBox="1"/>
          <p:nvPr/>
        </p:nvSpPr>
        <p:spPr>
          <a:xfrm>
            <a:off x="756725" y="6207805"/>
            <a:ext cx="81477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</a:rPr>
              <a:t>[1]</a:t>
            </a:r>
            <a:r>
              <a:rPr lang="en" altLang="zh-CN" sz="10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</a:t>
            </a:r>
            <a:r>
              <a:rPr lang="en" altLang="zh-CN" sz="1000" dirty="0">
                <a:latin typeface="微软雅黑" panose="020B0503020204020204" pitchFamily="34" charset="-122"/>
              </a:rPr>
              <a:t>Synopsys, </a:t>
            </a:r>
            <a:r>
              <a:rPr lang="en-US" altLang="zh-CN" sz="1000" dirty="0">
                <a:latin typeface="微软雅黑" panose="020B0503020204020204" pitchFamily="34" charset="-122"/>
              </a:rPr>
              <a:t>https://www.synopsys.com/content/dam/synopsys/sig-assets/reports/rep-ossra-2021.pdf</a:t>
            </a:r>
          </a:p>
          <a:p>
            <a:r>
              <a:rPr lang="en-US" altLang="zh-CN" sz="1000" dirty="0">
                <a:latin typeface="微软雅黑" panose="020B0503020204020204" pitchFamily="34" charset="-122"/>
              </a:rPr>
              <a:t>[2] </a:t>
            </a:r>
            <a:r>
              <a:rPr lang="en" altLang="zh-CN" sz="1000" dirty="0" err="1">
                <a:latin typeface="微软雅黑" panose="020B0503020204020204" pitchFamily="34" charset="-122"/>
              </a:rPr>
              <a:t>Snyk</a:t>
            </a:r>
            <a:r>
              <a:rPr lang="en" altLang="zh-CN" sz="1000" dirty="0">
                <a:latin typeface="微软雅黑" panose="020B0503020204020204" pitchFamily="34" charset="-122"/>
              </a:rPr>
              <a:t>, https://</a:t>
            </a:r>
            <a:r>
              <a:rPr lang="en" altLang="zh-CN" sz="1000" dirty="0" err="1">
                <a:latin typeface="微软雅黑" panose="020B0503020204020204" pitchFamily="34" charset="-122"/>
              </a:rPr>
              <a:t>snyk.io</a:t>
            </a:r>
            <a:r>
              <a:rPr lang="en" altLang="zh-CN" sz="1000" dirty="0">
                <a:latin typeface="微软雅黑" panose="020B0503020204020204" pitchFamily="34" charset="-122"/>
              </a:rPr>
              <a:t>/wp- content/uploads/sooss_report_v2.pdf </a:t>
            </a:r>
          </a:p>
          <a:p>
            <a:r>
              <a:rPr lang="en" altLang="zh-CN" sz="1000" dirty="0">
                <a:latin typeface="微软雅黑" panose="020B0503020204020204" pitchFamily="34" charset="-122"/>
              </a:rPr>
              <a:t>[3] https://</a:t>
            </a:r>
            <a:r>
              <a:rPr lang="en" altLang="zh-CN" sz="1000" dirty="0" err="1">
                <a:latin typeface="微软雅黑" panose="020B0503020204020204" pitchFamily="34" charset="-122"/>
              </a:rPr>
              <a:t>heartbleed.com</a:t>
            </a:r>
            <a:r>
              <a:rPr lang="en" altLang="zh-CN" sz="1000" dirty="0">
                <a:latin typeface="微软雅黑" panose="020B0503020204020204" pitchFamily="34" charset="-122"/>
              </a:rPr>
              <a:t>/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AEAECEA-8988-717E-C3AC-2E8D72A88623}"/>
              </a:ext>
            </a:extLst>
          </p:cNvPr>
          <p:cNvSpPr txBox="1">
            <a:spLocks/>
          </p:cNvSpPr>
          <p:nvPr/>
        </p:nvSpPr>
        <p:spPr>
          <a:xfrm>
            <a:off x="2023334" y="3514456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Mitigation</a:t>
            </a:r>
            <a:endParaRPr kumimoji="1" lang="zh-CN" alt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6199F1-D5E8-81BA-3593-BC63D8B928A2}"/>
              </a:ext>
            </a:extLst>
          </p:cNvPr>
          <p:cNvSpPr txBox="1"/>
          <p:nvPr/>
        </p:nvSpPr>
        <p:spPr>
          <a:xfrm>
            <a:off x="249552" y="3936557"/>
            <a:ext cx="518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dirty="0"/>
              <a:t>Vulnerability databases </a:t>
            </a:r>
            <a:r>
              <a:rPr lang="en-US" altLang="zh-CN" dirty="0"/>
              <a:t>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3BFF7D-AF74-40DC-3258-C25EAC3C0F16}"/>
              </a:ext>
            </a:extLst>
          </p:cNvPr>
          <p:cNvSpPr txBox="1"/>
          <p:nvPr/>
        </p:nvSpPr>
        <p:spPr>
          <a:xfrm>
            <a:off x="5447465" y="394669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enable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8384C607-9D99-C55D-3454-0168EEA42559}"/>
              </a:ext>
            </a:extLst>
          </p:cNvPr>
          <p:cNvCxnSpPr>
            <a:cxnSpLocks/>
          </p:cNvCxnSpPr>
          <p:nvPr/>
        </p:nvCxnSpPr>
        <p:spPr>
          <a:xfrm flipV="1">
            <a:off x="5595007" y="4326528"/>
            <a:ext cx="800100" cy="11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3E753A-7BC1-972D-4566-DF2BB2280215}"/>
              </a:ext>
            </a:extLst>
          </p:cNvPr>
          <p:cNvGrpSpPr/>
          <p:nvPr/>
        </p:nvGrpSpPr>
        <p:grpSpPr>
          <a:xfrm>
            <a:off x="683988" y="4671393"/>
            <a:ext cx="4517362" cy="678448"/>
            <a:chOff x="5349840" y="3117997"/>
            <a:chExt cx="5483716" cy="823581"/>
          </a:xfrm>
        </p:grpSpPr>
        <p:pic>
          <p:nvPicPr>
            <p:cNvPr id="13" name="Picture 8" descr="Veracode Research Reveals Software Supply Chain Security Shortfalls for  Public Sector | Business Wire">
              <a:extLst>
                <a:ext uri="{FF2B5EF4-FFF2-40B4-BE49-F238E27FC236}">
                  <a16:creationId xmlns:a16="http://schemas.microsoft.com/office/drawing/2014/main" id="{9D64BE8D-E835-6045-9596-0BDCC2682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0162" y="3162766"/>
              <a:ext cx="1294978" cy="67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WhiteSource - Open Source Security &amp; License Management">
              <a:extLst>
                <a:ext uri="{FF2B5EF4-FFF2-40B4-BE49-F238E27FC236}">
                  <a16:creationId xmlns:a16="http://schemas.microsoft.com/office/drawing/2014/main" id="{11F28049-A047-5302-FCD0-D5E1F58D27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67" b="15374"/>
            <a:stretch/>
          </p:blipFill>
          <p:spPr bwMode="auto">
            <a:xfrm>
              <a:off x="7501235" y="3143716"/>
              <a:ext cx="1257300" cy="797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Case Study: Sonatype Ensures App Quality in Nexus Lifecycle - Applitools">
              <a:extLst>
                <a:ext uri="{FF2B5EF4-FFF2-40B4-BE49-F238E27FC236}">
                  <a16:creationId xmlns:a16="http://schemas.microsoft.com/office/drawing/2014/main" id="{3C3116CE-2AC3-8E02-E663-FEF40E79CA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05" b="15407"/>
            <a:stretch/>
          </p:blipFill>
          <p:spPr bwMode="auto">
            <a:xfrm>
              <a:off x="6490563" y="3143716"/>
              <a:ext cx="1060485" cy="73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BlackDuck - Crunchbase Company Profile &amp; Funding">
              <a:extLst>
                <a:ext uri="{FF2B5EF4-FFF2-40B4-BE49-F238E27FC236}">
                  <a16:creationId xmlns:a16="http://schemas.microsoft.com/office/drawing/2014/main" id="{35B68A84-60EC-C1F4-56F3-1251CB0A36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190"/>
            <a:stretch/>
          </p:blipFill>
          <p:spPr bwMode="auto">
            <a:xfrm>
              <a:off x="5349840" y="3162766"/>
              <a:ext cx="1060485" cy="732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J on the Beach - Snyk">
              <a:extLst>
                <a:ext uri="{FF2B5EF4-FFF2-40B4-BE49-F238E27FC236}">
                  <a16:creationId xmlns:a16="http://schemas.microsoft.com/office/drawing/2014/main" id="{268EE44F-7D78-0897-B483-BD0B4920BA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18" r="25079"/>
            <a:stretch/>
          </p:blipFill>
          <p:spPr bwMode="auto">
            <a:xfrm>
              <a:off x="10100417" y="3117997"/>
              <a:ext cx="733139" cy="797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" descr="TWCERT/CC Taiwan Computer Emergency Response Team/Coordination  Center-TWCERT/CC Is Now a CVE Numbering Authority (CNA)">
            <a:extLst>
              <a:ext uri="{FF2B5EF4-FFF2-40B4-BE49-F238E27FC236}">
                <a16:creationId xmlns:a16="http://schemas.microsoft.com/office/drawing/2014/main" id="{F615331E-56C7-D56D-7B5B-25F391CE7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5" r="6026" b="21129"/>
          <a:stretch/>
        </p:blipFill>
        <p:spPr bwMode="auto">
          <a:xfrm>
            <a:off x="2099609" y="4317824"/>
            <a:ext cx="631541" cy="40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2">
            <a:extLst>
              <a:ext uri="{FF2B5EF4-FFF2-40B4-BE49-F238E27FC236}">
                <a16:creationId xmlns:a16="http://schemas.microsoft.com/office/drawing/2014/main" id="{98CD56DF-4C64-DA53-F618-FC36375DEB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0735" y="4370150"/>
            <a:ext cx="596473" cy="28246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A8FFC3C0-ABFF-1874-3FBE-DF36C8003A1E}"/>
              </a:ext>
            </a:extLst>
          </p:cNvPr>
          <p:cNvSpPr txBox="1"/>
          <p:nvPr/>
        </p:nvSpPr>
        <p:spPr>
          <a:xfrm>
            <a:off x="433474" y="5392862"/>
            <a:ext cx="518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Description, vulnerable versions, patches 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FDB7553-C6E3-DC0E-03E8-B5ABF2F790D1}"/>
              </a:ext>
            </a:extLst>
          </p:cNvPr>
          <p:cNvSpPr txBox="1"/>
          <p:nvPr/>
        </p:nvSpPr>
        <p:spPr>
          <a:xfrm>
            <a:off x="6715346" y="4533183"/>
            <a:ext cx="437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software composition analysis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3D2418B-42F0-E1F9-D234-33FD02F66BBF}"/>
              </a:ext>
            </a:extLst>
          </p:cNvPr>
          <p:cNvSpPr txBox="1"/>
          <p:nvPr/>
        </p:nvSpPr>
        <p:spPr>
          <a:xfrm>
            <a:off x="6715346" y="4878409"/>
            <a:ext cx="437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patch presence testing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37502B6-1683-B269-E6D4-D57FB21FD348}"/>
              </a:ext>
            </a:extLst>
          </p:cNvPr>
          <p:cNvSpPr txBox="1"/>
          <p:nvPr/>
        </p:nvSpPr>
        <p:spPr>
          <a:xfrm>
            <a:off x="6808232" y="5220911"/>
            <a:ext cx="437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patch generation and deployment …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2" name="左中括号 31">
            <a:extLst>
              <a:ext uri="{FF2B5EF4-FFF2-40B4-BE49-F238E27FC236}">
                <a16:creationId xmlns:a16="http://schemas.microsoft.com/office/drawing/2014/main" id="{4E28F079-4DED-F0BE-AA71-EE4C992E2CBE}"/>
              </a:ext>
            </a:extLst>
          </p:cNvPr>
          <p:cNvSpPr/>
          <p:nvPr/>
        </p:nvSpPr>
        <p:spPr>
          <a:xfrm rot="5400000">
            <a:off x="2887385" y="2101014"/>
            <a:ext cx="140532" cy="4591151"/>
          </a:xfrm>
          <a:prstGeom prst="leftBracket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左中括号 32">
            <a:extLst>
              <a:ext uri="{FF2B5EF4-FFF2-40B4-BE49-F238E27FC236}">
                <a16:creationId xmlns:a16="http://schemas.microsoft.com/office/drawing/2014/main" id="{6600981A-4FC8-B825-369E-4BA30992E3D2}"/>
              </a:ext>
            </a:extLst>
          </p:cNvPr>
          <p:cNvSpPr/>
          <p:nvPr/>
        </p:nvSpPr>
        <p:spPr>
          <a:xfrm rot="5400000">
            <a:off x="8813960" y="2490598"/>
            <a:ext cx="140532" cy="3794340"/>
          </a:xfrm>
          <a:prstGeom prst="leftBracket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占位符 1">
            <a:extLst>
              <a:ext uri="{FF2B5EF4-FFF2-40B4-BE49-F238E27FC236}">
                <a16:creationId xmlns:a16="http://schemas.microsoft.com/office/drawing/2014/main" id="{EE343671-15C1-FFFB-7827-B794CEA7B673}"/>
              </a:ext>
            </a:extLst>
          </p:cNvPr>
          <p:cNvSpPr txBox="1">
            <a:spLocks/>
          </p:cNvSpPr>
          <p:nvPr/>
        </p:nvSpPr>
        <p:spPr>
          <a:xfrm>
            <a:off x="2023334" y="143080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OSS Security Risks</a:t>
            </a:r>
            <a:endParaRPr kumimoji="1" lang="zh-CN" alt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F1810B12-C7BE-62DB-A8F2-01CFCBE9BBE4}"/>
              </a:ext>
            </a:extLst>
          </p:cNvPr>
          <p:cNvSpPr txBox="1"/>
          <p:nvPr/>
        </p:nvSpPr>
        <p:spPr>
          <a:xfrm>
            <a:off x="5584603" y="2237612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cause</a:t>
            </a:r>
          </a:p>
        </p:txBody>
      </p:sp>
      <p:cxnSp>
        <p:nvCxnSpPr>
          <p:cNvPr id="7" name="直线箭头连接符 3">
            <a:extLst>
              <a:ext uri="{FF2B5EF4-FFF2-40B4-BE49-F238E27FC236}">
                <a16:creationId xmlns:a16="http://schemas.microsoft.com/office/drawing/2014/main" id="{69825232-1EAB-B734-7572-D1919E89730A}"/>
              </a:ext>
            </a:extLst>
          </p:cNvPr>
          <p:cNvCxnSpPr>
            <a:cxnSpLocks/>
          </p:cNvCxnSpPr>
          <p:nvPr/>
        </p:nvCxnSpPr>
        <p:spPr>
          <a:xfrm flipV="1">
            <a:off x="5732145" y="2617450"/>
            <a:ext cx="800100" cy="11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42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/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TWCERT/CC Taiwan Computer Emergency Response Team/Coordination  Center-TWCERT/CC Is Now a CVE Numbering Authority (CNA)">
            <a:extLst>
              <a:ext uri="{FF2B5EF4-FFF2-40B4-BE49-F238E27FC236}">
                <a16:creationId xmlns:a16="http://schemas.microsoft.com/office/drawing/2014/main" id="{AA5EF746-12A7-AF15-662D-586A6FA80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5" r="6026" b="21129"/>
          <a:stretch/>
        </p:blipFill>
        <p:spPr bwMode="auto">
          <a:xfrm>
            <a:off x="1604473" y="2752103"/>
            <a:ext cx="920216" cy="5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049" y="269119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Problem</a:t>
            </a:r>
            <a:endParaRPr kumimoji="1" lang="zh-CN" altLang="en-US" sz="1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46BC75-685A-B673-7677-CEC8FAAD8CDC}"/>
              </a:ext>
            </a:extLst>
          </p:cNvPr>
          <p:cNvSpPr txBox="1"/>
          <p:nvPr/>
        </p:nvSpPr>
        <p:spPr>
          <a:xfrm>
            <a:off x="1026834" y="1737259"/>
            <a:ext cx="879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</a:rPr>
              <a:t>I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 is unclear what </a:t>
            </a:r>
            <a:r>
              <a:rPr lang="en-US" altLang="zh-CN" sz="1800" kern="12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the quality of patches 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in vulnerability database is.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8AFEC1-30C0-A102-3626-55948E98A784}"/>
              </a:ext>
            </a:extLst>
          </p:cNvPr>
          <p:cNvSpPr txBox="1"/>
          <p:nvPr/>
        </p:nvSpPr>
        <p:spPr>
          <a:xfrm>
            <a:off x="1306045" y="3238694"/>
            <a:ext cx="1517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2015-4410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20" name="Picture 12" descr="J on the Beach - Snyk">
            <a:extLst>
              <a:ext uri="{FF2B5EF4-FFF2-40B4-BE49-F238E27FC236}">
                <a16:creationId xmlns:a16="http://schemas.microsoft.com/office/drawing/2014/main" id="{CDB06ED8-8D22-FFDC-9E00-1FA50C2B9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r="25079"/>
          <a:stretch/>
        </p:blipFill>
        <p:spPr bwMode="auto">
          <a:xfrm>
            <a:off x="3930878" y="3043099"/>
            <a:ext cx="814794" cy="88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351ECA0-3A22-2BB9-87CE-C03512626EA3}"/>
              </a:ext>
            </a:extLst>
          </p:cNvPr>
          <p:cNvSpPr txBox="1"/>
          <p:nvPr/>
        </p:nvSpPr>
        <p:spPr>
          <a:xfrm>
            <a:off x="1026834" y="4533061"/>
            <a:ext cx="7878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2.</a:t>
            </a:r>
            <a:r>
              <a:rPr lang="zh-CN" altLang="en-US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 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Existing patch tracking approaches are either </a:t>
            </a:r>
            <a:r>
              <a:rPr lang="en-US" altLang="zh-CN" sz="1800" kern="12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too expensive or too specific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to apply to all OSS vulnerabilities.</a:t>
            </a:r>
          </a:p>
        </p:txBody>
      </p:sp>
      <p:pic>
        <p:nvPicPr>
          <p:cNvPr id="8" name="Picture 8" descr="Veracode Research Reveals Software Supply Chain Security Shortfalls for  Public Sector | Business Wire">
            <a:extLst>
              <a:ext uri="{FF2B5EF4-FFF2-40B4-BE49-F238E27FC236}">
                <a16:creationId xmlns:a16="http://schemas.microsoft.com/office/drawing/2014/main" id="{3CA9959C-298C-2A23-B7EA-2046193A8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703" y="2427107"/>
            <a:ext cx="1294978" cy="6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BCFA145-4974-CF84-36B0-FEE798168474}"/>
              </a:ext>
            </a:extLst>
          </p:cNvPr>
          <p:cNvSpPr txBox="1"/>
          <p:nvPr/>
        </p:nvSpPr>
        <p:spPr>
          <a:xfrm>
            <a:off x="6825376" y="2552364"/>
            <a:ext cx="172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Patch:</a:t>
            </a:r>
          </a:p>
          <a:p>
            <a:r>
              <a:rPr lang="en-US" altLang="zh-CN" sz="1400" dirty="0"/>
              <a:t>dd5a7c@moped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箭头: 右 66">
            <a:extLst>
              <a:ext uri="{FF2B5EF4-FFF2-40B4-BE49-F238E27FC236}">
                <a16:creationId xmlns:a16="http://schemas.microsoft.com/office/drawing/2014/main" id="{3D18CE1C-930C-813F-1A3C-C4F0D966BB7C}"/>
              </a:ext>
            </a:extLst>
          </p:cNvPr>
          <p:cNvSpPr/>
          <p:nvPr/>
        </p:nvSpPr>
        <p:spPr>
          <a:xfrm>
            <a:off x="5271755" y="3515813"/>
            <a:ext cx="929876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箭头: 右 66">
            <a:extLst>
              <a:ext uri="{FF2B5EF4-FFF2-40B4-BE49-F238E27FC236}">
                <a16:creationId xmlns:a16="http://schemas.microsoft.com/office/drawing/2014/main" id="{DE4B1241-BAA6-FAFF-624C-A2B08E31D344}"/>
              </a:ext>
            </a:extLst>
          </p:cNvPr>
          <p:cNvSpPr/>
          <p:nvPr/>
        </p:nvSpPr>
        <p:spPr>
          <a:xfrm>
            <a:off x="5271755" y="2682756"/>
            <a:ext cx="929876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箭头: 右 66">
            <a:extLst>
              <a:ext uri="{FF2B5EF4-FFF2-40B4-BE49-F238E27FC236}">
                <a16:creationId xmlns:a16="http://schemas.microsoft.com/office/drawing/2014/main" id="{A4D45F09-B92F-9D12-2FDB-60692D237596}"/>
              </a:ext>
            </a:extLst>
          </p:cNvPr>
          <p:cNvSpPr/>
          <p:nvPr/>
        </p:nvSpPr>
        <p:spPr>
          <a:xfrm>
            <a:off x="2670272" y="3086294"/>
            <a:ext cx="929876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2510DB1-CF6F-28FB-4AC8-E77F5FE95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365" y="2478692"/>
            <a:ext cx="552097" cy="552097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8A184D67-DDEE-1758-E726-95FAA56DC3D7}"/>
              </a:ext>
            </a:extLst>
          </p:cNvPr>
          <p:cNvSpPr txBox="1"/>
          <p:nvPr/>
        </p:nvSpPr>
        <p:spPr>
          <a:xfrm>
            <a:off x="6825375" y="3368912"/>
            <a:ext cx="1954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Patch:</a:t>
            </a:r>
          </a:p>
          <a:p>
            <a:r>
              <a:rPr lang="en-US" altLang="zh-CN" sz="1400" dirty="0"/>
              <a:t>976da3@bson-ruby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3E85564-46F2-F2E2-D27E-69FD05894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365" y="3295240"/>
            <a:ext cx="552097" cy="552097"/>
          </a:xfrm>
          <a:prstGeom prst="rect">
            <a:avLst/>
          </a:prstGeom>
        </p:spPr>
      </p:pic>
      <p:sp>
        <p:nvSpPr>
          <p:cNvPr id="32" name="不等于 31">
            <a:extLst>
              <a:ext uri="{FF2B5EF4-FFF2-40B4-BE49-F238E27FC236}">
                <a16:creationId xmlns:a16="http://schemas.microsoft.com/office/drawing/2014/main" id="{DFD33E1F-D610-4871-2117-15DEFBE9282D}"/>
              </a:ext>
            </a:extLst>
          </p:cNvPr>
          <p:cNvSpPr/>
          <p:nvPr/>
        </p:nvSpPr>
        <p:spPr>
          <a:xfrm>
            <a:off x="7628949" y="3089846"/>
            <a:ext cx="393929" cy="242230"/>
          </a:xfrm>
          <a:prstGeom prst="mathNot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Question mark free icon">
            <a:extLst>
              <a:ext uri="{FF2B5EF4-FFF2-40B4-BE49-F238E27FC236}">
                <a16:creationId xmlns:a16="http://schemas.microsoft.com/office/drawing/2014/main" id="{269AD8A0-692F-B4B1-AC63-CAAD04470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716" y="2824150"/>
            <a:ext cx="6223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: 圆角 6">
            <a:extLst>
              <a:ext uri="{FF2B5EF4-FFF2-40B4-BE49-F238E27FC236}">
                <a16:creationId xmlns:a16="http://schemas.microsoft.com/office/drawing/2014/main" id="{90AC3B2C-0633-C537-7906-61090E1B931A}"/>
              </a:ext>
            </a:extLst>
          </p:cNvPr>
          <p:cNvSpPr/>
          <p:nvPr/>
        </p:nvSpPr>
        <p:spPr>
          <a:xfrm>
            <a:off x="6868005" y="2552364"/>
            <a:ext cx="1754145" cy="51282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: 圆角 6">
            <a:extLst>
              <a:ext uri="{FF2B5EF4-FFF2-40B4-BE49-F238E27FC236}">
                <a16:creationId xmlns:a16="http://schemas.microsoft.com/office/drawing/2014/main" id="{203FD5F3-D55B-40E2-1F0F-5A5F2D3417D3}"/>
              </a:ext>
            </a:extLst>
          </p:cNvPr>
          <p:cNvSpPr/>
          <p:nvPr/>
        </p:nvSpPr>
        <p:spPr>
          <a:xfrm>
            <a:off x="6875998" y="3356815"/>
            <a:ext cx="1754145" cy="51282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518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  <p:bldP spid="10" grpId="0"/>
      <p:bldP spid="22" grpId="0" animBg="1"/>
      <p:bldP spid="23" grpId="0" animBg="1"/>
      <p:bldP spid="25" grpId="0" animBg="1"/>
      <p:bldP spid="30" grpId="0"/>
      <p:bldP spid="32" grpId="0" animBg="1"/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Veracode Research Reveals Software Supply Chain Security Shortfalls for  Public Sector | Business Wire">
            <a:extLst>
              <a:ext uri="{FF2B5EF4-FFF2-40B4-BE49-F238E27FC236}">
                <a16:creationId xmlns:a16="http://schemas.microsoft.com/office/drawing/2014/main" id="{872B1F02-83E5-4FCB-9072-9A5FFC213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82" y="2244950"/>
            <a:ext cx="1294978" cy="6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049" y="269119"/>
            <a:ext cx="11511902" cy="721395"/>
          </a:xfrm>
        </p:spPr>
        <p:txBody>
          <a:bodyPr/>
          <a:lstStyle/>
          <a:p>
            <a:r>
              <a:rPr kumimoji="1" lang="en-US" altLang="zh-CN" dirty="0"/>
              <a:t>Our Goals</a:t>
            </a:r>
            <a:endParaRPr kumimoji="1" lang="zh-CN" altLang="en-US" sz="18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6AFEB69-593E-46F5-A659-9AD5B341A157}"/>
              </a:ext>
            </a:extLst>
          </p:cNvPr>
          <p:cNvSpPr txBox="1"/>
          <p:nvPr/>
        </p:nvSpPr>
        <p:spPr>
          <a:xfrm>
            <a:off x="1100348" y="3992452"/>
            <a:ext cx="6749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Study the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quality</a:t>
            </a:r>
            <a:r>
              <a:rPr kumimoji="1" lang="en" altLang="zh-CN" dirty="0"/>
              <a:t> and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characteristics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kumimoji="1" lang="en" altLang="zh-CN" dirty="0"/>
              <a:t>of OSS vulnerabilities patches in industrial databases</a:t>
            </a:r>
            <a:r>
              <a:rPr kumimoji="1" lang="en-US" altLang="zh-CN" dirty="0"/>
              <a:t>.</a:t>
            </a:r>
            <a:r>
              <a:rPr lang="en" altLang="zh-CN" dirty="0"/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46BC75-685A-B673-7677-CEC8FAAD8CDC}"/>
              </a:ext>
            </a:extLst>
          </p:cNvPr>
          <p:cNvSpPr txBox="1"/>
          <p:nvPr/>
        </p:nvSpPr>
        <p:spPr>
          <a:xfrm>
            <a:off x="3347028" y="1615518"/>
            <a:ext cx="7293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</a:rPr>
              <a:t>I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 is unclear what </a:t>
            </a:r>
            <a:r>
              <a:rPr lang="en-US" altLang="zh-CN" sz="1800" kern="12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the quality of patches 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in vulnerability database is.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Existing patch tracking approaches are either </a:t>
            </a:r>
            <a:r>
              <a:rPr lang="en-US" altLang="zh-CN" sz="1800" kern="12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too expensive or too specific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to apply to all OSS vulnerabilities.</a:t>
            </a:r>
            <a:endParaRPr lang="en-US" altLang="zh-CN" dirty="0"/>
          </a:p>
          <a:p>
            <a:pPr algn="ctr"/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14" name="Picture 6" descr="WhiteSource - Open Source Security &amp; License Management">
            <a:extLst>
              <a:ext uri="{FF2B5EF4-FFF2-40B4-BE49-F238E27FC236}">
                <a16:creationId xmlns:a16="http://schemas.microsoft.com/office/drawing/2014/main" id="{04381EB5-D1C9-8C8C-1CF1-82D29CF7E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7" b="15374"/>
          <a:stretch/>
        </p:blipFill>
        <p:spPr bwMode="auto">
          <a:xfrm>
            <a:off x="1757971" y="1714229"/>
            <a:ext cx="1072897" cy="68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3691C4D-D598-2F1D-7243-C555F0338053}"/>
              </a:ext>
            </a:extLst>
          </p:cNvPr>
          <p:cNvSpPr txBox="1"/>
          <p:nvPr/>
        </p:nvSpPr>
        <p:spPr>
          <a:xfrm>
            <a:off x="1494752" y="2752777"/>
            <a:ext cx="78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" name="Picture 12" descr="J on the Beach - Snyk">
            <a:extLst>
              <a:ext uri="{FF2B5EF4-FFF2-40B4-BE49-F238E27FC236}">
                <a16:creationId xmlns:a16="http://schemas.microsoft.com/office/drawing/2014/main" id="{CDB06ED8-8D22-FFDC-9E00-1FA50C2B9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r="25079"/>
          <a:stretch/>
        </p:blipFill>
        <p:spPr bwMode="auto">
          <a:xfrm>
            <a:off x="2377367" y="2395072"/>
            <a:ext cx="624003" cy="67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AADFDAE-4B37-56D9-D079-906BC4F4FF88}"/>
              </a:ext>
            </a:extLst>
          </p:cNvPr>
          <p:cNvSpPr txBox="1">
            <a:spLocks/>
          </p:cNvSpPr>
          <p:nvPr/>
        </p:nvSpPr>
        <p:spPr>
          <a:xfrm>
            <a:off x="670852" y="3669287"/>
            <a:ext cx="2330518" cy="646330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Goals</a:t>
            </a:r>
            <a:endParaRPr kumimoji="1" lang="zh-CN" alt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845ACE79-6B59-AFA3-9B20-64E4D376E873}"/>
              </a:ext>
            </a:extLst>
          </p:cNvPr>
          <p:cNvSpPr txBox="1">
            <a:spLocks/>
          </p:cNvSpPr>
          <p:nvPr/>
        </p:nvSpPr>
        <p:spPr>
          <a:xfrm>
            <a:off x="2830868" y="1397450"/>
            <a:ext cx="2330518" cy="646330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</a:t>
            </a:r>
            <a:endParaRPr kumimoji="1" lang="zh-CN" alt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矩形: 圆角 5">
            <a:extLst>
              <a:ext uri="{FF2B5EF4-FFF2-40B4-BE49-F238E27FC236}">
                <a16:creationId xmlns:a16="http://schemas.microsoft.com/office/drawing/2014/main" id="{D2DBEEED-35B7-30FA-D611-1D6FFD23CBA0}"/>
              </a:ext>
            </a:extLst>
          </p:cNvPr>
          <p:cNvSpPr/>
          <p:nvPr/>
        </p:nvSpPr>
        <p:spPr>
          <a:xfrm>
            <a:off x="9470010" y="4433941"/>
            <a:ext cx="1683285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箭头: 右 15">
            <a:extLst>
              <a:ext uri="{FF2B5EF4-FFF2-40B4-BE49-F238E27FC236}">
                <a16:creationId xmlns:a16="http://schemas.microsoft.com/office/drawing/2014/main" id="{A61E8081-5046-5E52-A078-30F2868F4E0F}"/>
              </a:ext>
            </a:extLst>
          </p:cNvPr>
          <p:cNvSpPr/>
          <p:nvPr/>
        </p:nvSpPr>
        <p:spPr>
          <a:xfrm>
            <a:off x="7771249" y="5118657"/>
            <a:ext cx="665470" cy="24765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箭头: 右 15">
            <a:extLst>
              <a:ext uri="{FF2B5EF4-FFF2-40B4-BE49-F238E27FC236}">
                <a16:creationId xmlns:a16="http://schemas.microsoft.com/office/drawing/2014/main" id="{ACCFE5C4-ED7D-EDE6-CD11-FA93111C9DD0}"/>
              </a:ext>
            </a:extLst>
          </p:cNvPr>
          <p:cNvSpPr/>
          <p:nvPr/>
        </p:nvSpPr>
        <p:spPr>
          <a:xfrm>
            <a:off x="7771249" y="4367801"/>
            <a:ext cx="665470" cy="24765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D216B9-8BE3-4266-C4A3-5BC98A8CD058}"/>
              </a:ext>
            </a:extLst>
          </p:cNvPr>
          <p:cNvSpPr txBox="1"/>
          <p:nvPr/>
        </p:nvSpPr>
        <p:spPr>
          <a:xfrm>
            <a:off x="8615365" y="3992452"/>
            <a:ext cx="3158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kumimoji="1" lang="en" altLang="zh-CN" dirty="0"/>
              <a:t>An empirical study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50E96A9-95E6-0C23-51AA-FD153DBB4A42}"/>
              </a:ext>
            </a:extLst>
          </p:cNvPr>
          <p:cNvSpPr txBox="1"/>
          <p:nvPr/>
        </p:nvSpPr>
        <p:spPr>
          <a:xfrm>
            <a:off x="1100349" y="5079224"/>
            <a:ext cx="649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Propose an </a:t>
            </a:r>
            <a:r>
              <a:rPr lang="en" altLang="zh-CN" dirty="0"/>
              <a:t>approach </a:t>
            </a:r>
            <a:r>
              <a:rPr lang="en-US" altLang="zh-CN" dirty="0"/>
              <a:t>to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automatically track patches</a:t>
            </a:r>
            <a:r>
              <a:rPr lang="en-US" altLang="zh-CN" dirty="0"/>
              <a:t>.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14FB18C-1BAD-F763-2C84-104CBEB340C9}"/>
              </a:ext>
            </a:extLst>
          </p:cNvPr>
          <p:cNvSpPr txBox="1"/>
          <p:nvPr/>
        </p:nvSpPr>
        <p:spPr>
          <a:xfrm>
            <a:off x="8615364" y="4823448"/>
            <a:ext cx="3158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r>
              <a:rPr lang="en-US" altLang="zh-CN" dirty="0"/>
              <a:t>Tracer</a:t>
            </a:r>
          </a:p>
          <a:p>
            <a:pPr algn="ctr"/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130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3" grpId="0"/>
      <p:bldP spid="22" grpId="0"/>
      <p:bldP spid="25" grpId="0" animBg="1"/>
      <p:bldP spid="26" grpId="0" animBg="1"/>
      <p:bldP spid="30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3537741" y="2813984"/>
            <a:ext cx="5116518" cy="999480"/>
          </a:xfrm>
        </p:spPr>
        <p:txBody>
          <a:bodyPr/>
          <a:lstStyle/>
          <a:p>
            <a:r>
              <a:rPr kumimoji="1" lang="en-US" altLang="zh-CN" sz="4800" dirty="0">
                <a:latin typeface="+mj-lt"/>
                <a:cs typeface="Times New Roman" panose="02020603050405020304" pitchFamily="18" charset="0"/>
              </a:rPr>
              <a:t>Empirical Study</a:t>
            </a:r>
            <a:endParaRPr kumimoji="1" lang="zh-CN" altLang="en-US" sz="48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84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>
                <a:cs typeface="Times New Roman" panose="02020603050405020304" pitchFamily="18" charset="0"/>
              </a:rPr>
              <a:t>Empirical Study Design</a:t>
            </a:r>
            <a:r>
              <a:rPr kumimoji="1" lang="zh-CN" altLang="en-US" sz="1800" dirty="0"/>
              <a:t> </a:t>
            </a: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Goal</a:t>
            </a:r>
            <a:endParaRPr kumimoji="1" lang="zh-CN" alt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E0F36F36-40E3-E246-AA6B-993B1AFF61C2}"/>
              </a:ext>
            </a:extLst>
          </p:cNvPr>
          <p:cNvSpPr txBox="1">
            <a:spLocks/>
          </p:cNvSpPr>
          <p:nvPr/>
        </p:nvSpPr>
        <p:spPr>
          <a:xfrm>
            <a:off x="480550" y="2742312"/>
            <a:ext cx="3003817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Research Questions</a:t>
            </a:r>
            <a:endParaRPr kumimoji="1" lang="zh-CN" alt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64E589F-5FF4-4647-BE96-62F32A0F306D}"/>
              </a:ext>
            </a:extLst>
          </p:cNvPr>
          <p:cNvSpPr txBox="1"/>
          <p:nvPr/>
        </p:nvSpPr>
        <p:spPr>
          <a:xfrm>
            <a:off x="-158338" y="1635320"/>
            <a:ext cx="1186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CN" dirty="0"/>
              <a:t>Study the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quality</a:t>
            </a:r>
            <a:r>
              <a:rPr kumimoji="1" lang="en" altLang="zh-CN" dirty="0"/>
              <a:t> and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characteristics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kumimoji="1" lang="en" altLang="zh-CN" dirty="0"/>
              <a:t>of OSS vulnerabilities patches in industrial databases</a:t>
            </a:r>
            <a:r>
              <a:rPr kumimoji="1" lang="en-US" altLang="zh-CN" dirty="0"/>
              <a:t>.</a:t>
            </a: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1C0763C6-FF67-4EE7-B943-31A05B12B960}"/>
              </a:ext>
            </a:extLst>
          </p:cNvPr>
          <p:cNvSpPr/>
          <p:nvPr/>
        </p:nvSpPr>
        <p:spPr>
          <a:xfrm>
            <a:off x="4021583" y="3932899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F3C2E582-25FB-4558-AA43-CE93FAFC081F}"/>
              </a:ext>
            </a:extLst>
          </p:cNvPr>
          <p:cNvSpPr/>
          <p:nvPr/>
        </p:nvSpPr>
        <p:spPr>
          <a:xfrm>
            <a:off x="4021583" y="4672907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D690849-FB1B-3624-FF83-63A95CD588BE}"/>
              </a:ext>
            </a:extLst>
          </p:cNvPr>
          <p:cNvSpPr txBox="1"/>
          <p:nvPr/>
        </p:nvSpPr>
        <p:spPr>
          <a:xfrm>
            <a:off x="5475269" y="4569997"/>
            <a:ext cx="60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微软雅黑" panose="020B0503020204020204" pitchFamily="34" charset="-122"/>
              </a:rPr>
              <a:t>the common types and mapping cardinalities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4B487B1-D138-E99E-7BA4-EC1334D2D1B4}"/>
              </a:ext>
            </a:extLst>
          </p:cNvPr>
          <p:cNvSpPr txBox="1"/>
          <p:nvPr/>
        </p:nvSpPr>
        <p:spPr>
          <a:xfrm>
            <a:off x="567079" y="3287028"/>
            <a:ext cx="326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微软雅黑" panose="020B0503020204020204" pitchFamily="34" charset="-122"/>
              </a:rPr>
              <a:t>RQ1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Coverage Analysis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6F59C76-ACD4-1E0D-8175-2316E3A16B19}"/>
              </a:ext>
            </a:extLst>
          </p:cNvPr>
          <p:cNvSpPr txBox="1"/>
          <p:nvPr/>
        </p:nvSpPr>
        <p:spPr>
          <a:xfrm>
            <a:off x="567079" y="3838737"/>
            <a:ext cx="326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微软雅黑" panose="020B0503020204020204" pitchFamily="34" charset="-122"/>
              </a:rPr>
              <a:t>RQ2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Consistency Analysis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B8A6A33-0B9B-4BEB-28A6-DD6E3EBFAADF}"/>
              </a:ext>
            </a:extLst>
          </p:cNvPr>
          <p:cNvSpPr txBox="1"/>
          <p:nvPr/>
        </p:nvSpPr>
        <p:spPr>
          <a:xfrm>
            <a:off x="567079" y="4379775"/>
            <a:ext cx="326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微软雅黑" panose="020B0503020204020204" pitchFamily="34" charset="-122"/>
              </a:rPr>
              <a:t>RQ3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Type Analysis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2167A95-F496-54D2-EE95-F57EC2D27D1F}"/>
              </a:ext>
            </a:extLst>
          </p:cNvPr>
          <p:cNvSpPr txBox="1"/>
          <p:nvPr/>
        </p:nvSpPr>
        <p:spPr>
          <a:xfrm>
            <a:off x="567079" y="4939330"/>
            <a:ext cx="326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微软雅黑" panose="020B0503020204020204" pitchFamily="34" charset="-122"/>
              </a:rPr>
              <a:t>RQ4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Cardinality Analysis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2A3BC9F-710E-D35B-EF44-14B93901B9EB}"/>
              </a:ext>
            </a:extLst>
          </p:cNvPr>
          <p:cNvSpPr txBox="1"/>
          <p:nvPr/>
        </p:nvSpPr>
        <p:spPr>
          <a:xfrm>
            <a:off x="567079" y="5478669"/>
            <a:ext cx="326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微软雅黑" panose="020B0503020204020204" pitchFamily="34" charset="-122"/>
              </a:rPr>
              <a:t>RQ5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Accuracy Analysis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6053856-C56C-BA43-CD37-5617B71CF00F}"/>
              </a:ext>
            </a:extLst>
          </p:cNvPr>
          <p:cNvSpPr txBox="1"/>
          <p:nvPr/>
        </p:nvSpPr>
        <p:spPr>
          <a:xfrm>
            <a:off x="5475269" y="3824433"/>
            <a:ext cx="738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微软雅黑" panose="020B0503020204020204" pitchFamily="34" charset="-122"/>
              </a:rPr>
              <a:t>the prevalence of inconsistent patches across databases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F83349B-7F42-F4AB-9483-996170CCED0B}"/>
              </a:ext>
            </a:extLst>
          </p:cNvPr>
          <p:cNvSpPr txBox="1"/>
          <p:nvPr/>
        </p:nvSpPr>
        <p:spPr>
          <a:xfrm>
            <a:off x="5475269" y="3244334"/>
            <a:ext cx="418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微软雅黑" panose="020B0503020204020204" pitchFamily="34" charset="-122"/>
              </a:rPr>
              <a:t>the prevalence of missing patches </a:t>
            </a:r>
            <a:r>
              <a:rPr lang="en-US" altLang="zh-CN" dirty="0">
                <a:latin typeface="微软雅黑" panose="020B0503020204020204" pitchFamily="34" charset="-122"/>
              </a:rPr>
              <a:t> 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B1CA572-3A91-26FD-80D9-315BD403372D}"/>
              </a:ext>
            </a:extLst>
          </p:cNvPr>
          <p:cNvSpPr txBox="1"/>
          <p:nvPr/>
        </p:nvSpPr>
        <p:spPr>
          <a:xfrm>
            <a:off x="5475269" y="5478669"/>
            <a:ext cx="326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微软雅黑" panose="020B0503020204020204" pitchFamily="34" charset="-122"/>
              </a:rPr>
              <a:t>the accuracy of patches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8" name="箭头: 右 44">
            <a:extLst>
              <a:ext uri="{FF2B5EF4-FFF2-40B4-BE49-F238E27FC236}">
                <a16:creationId xmlns:a16="http://schemas.microsoft.com/office/drawing/2014/main" id="{0D26F3A0-2E04-6FA0-868E-17B213357320}"/>
              </a:ext>
            </a:extLst>
          </p:cNvPr>
          <p:cNvSpPr/>
          <p:nvPr/>
        </p:nvSpPr>
        <p:spPr>
          <a:xfrm>
            <a:off x="4021583" y="3352800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箭头: 右 45">
            <a:extLst>
              <a:ext uri="{FF2B5EF4-FFF2-40B4-BE49-F238E27FC236}">
                <a16:creationId xmlns:a16="http://schemas.microsoft.com/office/drawing/2014/main" id="{0C80AEBD-C17B-4FAD-7E17-F3A9AC3F36B9}"/>
              </a:ext>
            </a:extLst>
          </p:cNvPr>
          <p:cNvSpPr/>
          <p:nvPr/>
        </p:nvSpPr>
        <p:spPr>
          <a:xfrm>
            <a:off x="4021583" y="5601794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335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5" grpId="0" animBg="1"/>
      <p:bldP spid="45" grpId="1" animBg="1"/>
      <p:bldP spid="46" grpId="0" animBg="1"/>
      <p:bldP spid="46" grpId="1" animBg="1"/>
      <p:bldP spid="14" grpId="0"/>
      <p:bldP spid="14" grpId="1"/>
      <p:bldP spid="19" grpId="0"/>
      <p:bldP spid="22" grpId="0"/>
      <p:bldP spid="30" grpId="0"/>
      <p:bldP spid="31" grpId="0"/>
      <p:bldP spid="32" grpId="0"/>
      <p:bldP spid="35" grpId="0"/>
      <p:bldP spid="35" grpId="1"/>
      <p:bldP spid="36" grpId="0"/>
      <p:bldP spid="36" grpId="1"/>
      <p:bldP spid="37" grpId="0"/>
      <p:bldP spid="37" grpId="1"/>
      <p:bldP spid="38" grpId="0" animBg="1"/>
      <p:bldP spid="38" grpId="1" animBg="1"/>
      <p:bldP spid="39" grpId="0" animBg="1"/>
      <p:bldP spid="3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左大括号 5">
            <a:extLst>
              <a:ext uri="{FF2B5EF4-FFF2-40B4-BE49-F238E27FC236}">
                <a16:creationId xmlns:a16="http://schemas.microsoft.com/office/drawing/2014/main" id="{8D425633-C688-41EB-A0FA-96A3D6EAD159}"/>
              </a:ext>
            </a:extLst>
          </p:cNvPr>
          <p:cNvSpPr/>
          <p:nvPr/>
        </p:nvSpPr>
        <p:spPr>
          <a:xfrm rot="16200000">
            <a:off x="8101013" y="777611"/>
            <a:ext cx="328898" cy="55552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B67DADA-ACB5-4E2C-A575-E824753EF11E}"/>
              </a:ext>
            </a:extLst>
          </p:cNvPr>
          <p:cNvGrpSpPr/>
          <p:nvPr/>
        </p:nvGrpSpPr>
        <p:grpSpPr>
          <a:xfrm>
            <a:off x="7438052" y="3799540"/>
            <a:ext cx="898560" cy="553197"/>
            <a:chOff x="5454615" y="4569426"/>
            <a:chExt cx="1176935" cy="66105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7FF704-A6F6-4DB7-9877-63B408AEA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615" y="4569426"/>
              <a:ext cx="563037" cy="56303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3610DB9-E06B-4246-93BE-4848B7EE8756}"/>
                    </a:ext>
                  </a:extLst>
                </p:cNvPr>
                <p:cNvSpPr txBox="1"/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3610DB9-E06B-4246-93BE-4848B7EE8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blipFill>
                  <a:blip r:embed="rId4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EEC795C-5EB4-46C4-9D59-D92E1ECFD5BF}"/>
              </a:ext>
            </a:extLst>
          </p:cNvPr>
          <p:cNvGrpSpPr/>
          <p:nvPr/>
        </p:nvGrpSpPr>
        <p:grpSpPr>
          <a:xfrm>
            <a:off x="8453932" y="3800330"/>
            <a:ext cx="898560" cy="553197"/>
            <a:chOff x="5454615" y="4569426"/>
            <a:chExt cx="1176935" cy="661059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BAC23C0-D866-47F8-8821-445C1C5B7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615" y="4569426"/>
              <a:ext cx="563037" cy="56303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B02E5D-C4D0-4179-AB40-96BA1D4855EC}"/>
                    </a:ext>
                  </a:extLst>
                </p:cNvPr>
                <p:cNvSpPr txBox="1"/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B02E5D-C4D0-4179-AB40-96BA1D4855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7150" y="4862698"/>
                  <a:ext cx="914400" cy="367787"/>
                </a:xfrm>
                <a:prstGeom prst="rect">
                  <a:avLst/>
                </a:prstGeom>
                <a:blipFill>
                  <a:blip r:embed="rId5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039DF15A-4629-4402-8C84-DC6E0392FD27}"/>
              </a:ext>
            </a:extLst>
          </p:cNvPr>
          <p:cNvSpPr txBox="1"/>
          <p:nvPr/>
        </p:nvSpPr>
        <p:spPr>
          <a:xfrm>
            <a:off x="8055611" y="3747489"/>
            <a:ext cx="4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D5B6613-6242-4B45-AFDF-60272CFAA5A6}"/>
              </a:ext>
            </a:extLst>
          </p:cNvPr>
          <p:cNvSpPr txBox="1"/>
          <p:nvPr/>
        </p:nvSpPr>
        <p:spPr>
          <a:xfrm>
            <a:off x="6800730" y="3752011"/>
            <a:ext cx="4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51CF809-E004-43E2-847C-FC5058BE24FE}"/>
              </a:ext>
            </a:extLst>
          </p:cNvPr>
          <p:cNvSpPr txBox="1"/>
          <p:nvPr/>
        </p:nvSpPr>
        <p:spPr>
          <a:xfrm>
            <a:off x="5295854" y="3860294"/>
            <a:ext cx="137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</a:rPr>
              <a:t>10,070 Vul.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9DA89E1-716C-412A-A79D-C1B55B12B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689" y="5136591"/>
            <a:ext cx="552097" cy="552097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8C535AF-FBA0-4846-A13F-510E44A87948}"/>
              </a:ext>
            </a:extLst>
          </p:cNvPr>
          <p:cNvGrpSpPr/>
          <p:nvPr/>
        </p:nvGrpSpPr>
        <p:grpSpPr>
          <a:xfrm>
            <a:off x="5559390" y="2632130"/>
            <a:ext cx="5483716" cy="823581"/>
            <a:chOff x="5349840" y="3117997"/>
            <a:chExt cx="5483716" cy="823581"/>
          </a:xfrm>
        </p:grpSpPr>
        <p:pic>
          <p:nvPicPr>
            <p:cNvPr id="1032" name="Picture 8" descr="Veracode Research Reveals Software Supply Chain Security Shortfalls for  Public Sector | Business Wire">
              <a:extLst>
                <a:ext uri="{FF2B5EF4-FFF2-40B4-BE49-F238E27FC236}">
                  <a16:creationId xmlns:a16="http://schemas.microsoft.com/office/drawing/2014/main" id="{F1A983E5-E372-490E-8B7F-76DD12671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0162" y="3162766"/>
              <a:ext cx="1294978" cy="67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hiteSource - Open Source Security &amp; License Management">
              <a:extLst>
                <a:ext uri="{FF2B5EF4-FFF2-40B4-BE49-F238E27FC236}">
                  <a16:creationId xmlns:a16="http://schemas.microsoft.com/office/drawing/2014/main" id="{4C3A27A9-0C47-4BE9-B2C8-A0E3D29238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67" b="15374"/>
            <a:stretch/>
          </p:blipFill>
          <p:spPr bwMode="auto">
            <a:xfrm>
              <a:off x="7501235" y="3143716"/>
              <a:ext cx="1257300" cy="797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ase Study: Sonatype Ensures App Quality in Nexus Lifecycle - Applitools">
              <a:extLst>
                <a:ext uri="{FF2B5EF4-FFF2-40B4-BE49-F238E27FC236}">
                  <a16:creationId xmlns:a16="http://schemas.microsoft.com/office/drawing/2014/main" id="{73F19BB0-9E6C-4B58-92FF-13819AFBE4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05" b="15407"/>
            <a:stretch/>
          </p:blipFill>
          <p:spPr bwMode="auto">
            <a:xfrm>
              <a:off x="6490563" y="3143716"/>
              <a:ext cx="1060485" cy="73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BlackDuck - Crunchbase Company Profile &amp; Funding">
              <a:extLst>
                <a:ext uri="{FF2B5EF4-FFF2-40B4-BE49-F238E27FC236}">
                  <a16:creationId xmlns:a16="http://schemas.microsoft.com/office/drawing/2014/main" id="{C315F005-5420-451B-8FB4-6E85F5DA62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190"/>
            <a:stretch/>
          </p:blipFill>
          <p:spPr bwMode="auto">
            <a:xfrm>
              <a:off x="5349840" y="3162766"/>
              <a:ext cx="1060485" cy="732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J on the Beach - Snyk">
              <a:extLst>
                <a:ext uri="{FF2B5EF4-FFF2-40B4-BE49-F238E27FC236}">
                  <a16:creationId xmlns:a16="http://schemas.microsoft.com/office/drawing/2014/main" id="{279AB3FC-559A-49DB-8018-69261F4930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18" r="25079"/>
            <a:stretch/>
          </p:blipFill>
          <p:spPr bwMode="auto">
            <a:xfrm>
              <a:off x="10100417" y="3117997"/>
              <a:ext cx="733139" cy="797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>
                <a:cs typeface="Times New Roman" panose="02020603050405020304" pitchFamily="18" charset="0"/>
              </a:rPr>
              <a:t>Empirical Study Design</a:t>
            </a:r>
            <a:r>
              <a:rPr kumimoji="1" lang="zh-CN" altLang="en-US" sz="1800" dirty="0"/>
              <a:t> </a:t>
            </a: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28924550-66B3-204A-A670-056AA7296F69}"/>
              </a:ext>
            </a:extLst>
          </p:cNvPr>
          <p:cNvSpPr txBox="1">
            <a:spLocks/>
          </p:cNvSpPr>
          <p:nvPr/>
        </p:nvSpPr>
        <p:spPr>
          <a:xfrm>
            <a:off x="480551" y="1319074"/>
            <a:ext cx="7811042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Goal</a:t>
            </a:r>
            <a:endParaRPr kumimoji="1" lang="zh-CN" alt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720D020-281D-7B4C-BAD5-688D0F5A8014}"/>
              </a:ext>
            </a:extLst>
          </p:cNvPr>
          <p:cNvSpPr txBox="1">
            <a:spLocks/>
          </p:cNvSpPr>
          <p:nvPr/>
        </p:nvSpPr>
        <p:spPr>
          <a:xfrm>
            <a:off x="7072955" y="2171538"/>
            <a:ext cx="2527314" cy="52488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Preparation</a:t>
            </a:r>
            <a:endParaRPr kumimoji="1" lang="zh-CN" alt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64E589F-5FF4-4647-BE96-62F32A0F306D}"/>
              </a:ext>
            </a:extLst>
          </p:cNvPr>
          <p:cNvSpPr txBox="1"/>
          <p:nvPr/>
        </p:nvSpPr>
        <p:spPr>
          <a:xfrm>
            <a:off x="-158338" y="1635320"/>
            <a:ext cx="1186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CN" dirty="0"/>
              <a:t>Study the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quality</a:t>
            </a:r>
            <a:r>
              <a:rPr kumimoji="1" lang="en" altLang="zh-CN" dirty="0"/>
              <a:t> and 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characteristics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kumimoji="1" lang="en" altLang="zh-CN" dirty="0"/>
              <a:t>of OSS vulnerabilities patches in industrial databases</a:t>
            </a:r>
            <a:r>
              <a:rPr kumimoji="1" lang="en-US" altLang="zh-CN" dirty="0"/>
              <a:t>.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F7D96F6-0065-4A55-83DE-AB397EB5E6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4813" y="4581163"/>
            <a:ext cx="506543" cy="506543"/>
          </a:xfrm>
          <a:prstGeom prst="rect">
            <a:avLst/>
          </a:prstGeom>
        </p:spPr>
      </p:pic>
      <p:sp>
        <p:nvSpPr>
          <p:cNvPr id="29" name="左大括号 28">
            <a:extLst>
              <a:ext uri="{FF2B5EF4-FFF2-40B4-BE49-F238E27FC236}">
                <a16:creationId xmlns:a16="http://schemas.microsoft.com/office/drawing/2014/main" id="{40CF0CFB-470B-4C4B-98FB-FC5DEA567086}"/>
              </a:ext>
            </a:extLst>
          </p:cNvPr>
          <p:cNvSpPr/>
          <p:nvPr/>
        </p:nvSpPr>
        <p:spPr>
          <a:xfrm rot="16200000">
            <a:off x="8128945" y="3479674"/>
            <a:ext cx="322883" cy="18072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13DF0F8B-8C08-4AB6-8071-4BC894E9C65C}"/>
              </a:ext>
            </a:extLst>
          </p:cNvPr>
          <p:cNvSpPr/>
          <p:nvPr/>
        </p:nvSpPr>
        <p:spPr>
          <a:xfrm rot="5400000">
            <a:off x="8093133" y="4765980"/>
            <a:ext cx="443074" cy="20037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A99EDCC-258E-4EFE-9E6D-53B505A7F7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9747" y="4205541"/>
            <a:ext cx="1065682" cy="106568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2A2E37E-29E4-4253-990B-FCEBCD0C35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61987" y="5148091"/>
            <a:ext cx="552097" cy="55209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018D77A1-69EA-4B7A-A6EF-4C450DEB4595}"/>
              </a:ext>
            </a:extLst>
          </p:cNvPr>
          <p:cNvSpPr txBox="1"/>
          <p:nvPr/>
        </p:nvSpPr>
        <p:spPr>
          <a:xfrm>
            <a:off x="6808113" y="5047052"/>
            <a:ext cx="4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CD5C8E6-0601-47BE-838B-CE4C84C49285}"/>
              </a:ext>
            </a:extLst>
          </p:cNvPr>
          <p:cNvSpPr txBox="1"/>
          <p:nvPr/>
        </p:nvSpPr>
        <p:spPr>
          <a:xfrm>
            <a:off x="5404343" y="5148091"/>
            <a:ext cx="159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</a:rPr>
              <a:t>1295 Vul. 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6410114-DD11-4661-BC87-C4B0ED7F319B}"/>
              </a:ext>
            </a:extLst>
          </p:cNvPr>
          <p:cNvSpPr txBox="1"/>
          <p:nvPr/>
        </p:nvSpPr>
        <p:spPr>
          <a:xfrm>
            <a:off x="7538887" y="5656084"/>
            <a:ext cx="1751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</a:rPr>
              <a:t>Vul. with patches</a:t>
            </a:r>
            <a:endParaRPr lang="zh-CN" altLang="en-US" sz="1400" dirty="0">
              <a:latin typeface="微软雅黑" panose="020B0503020204020204" pitchFamily="34" charset="-122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E90E319F-7075-47DA-8657-B631EB6925F8}"/>
              </a:ext>
            </a:extLst>
          </p:cNvPr>
          <p:cNvSpPr/>
          <p:nvPr/>
        </p:nvSpPr>
        <p:spPr>
          <a:xfrm rot="10800000">
            <a:off x="5124828" y="3830211"/>
            <a:ext cx="1683285" cy="37898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1C0763C6-FF67-4EE7-B943-31A05B12B960}"/>
              </a:ext>
            </a:extLst>
          </p:cNvPr>
          <p:cNvSpPr/>
          <p:nvPr/>
        </p:nvSpPr>
        <p:spPr>
          <a:xfrm rot="10800000">
            <a:off x="3786311" y="3932899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F3C2E582-25FB-4558-AA43-CE93FAFC081F}"/>
              </a:ext>
            </a:extLst>
          </p:cNvPr>
          <p:cNvSpPr/>
          <p:nvPr/>
        </p:nvSpPr>
        <p:spPr>
          <a:xfrm rot="10800000">
            <a:off x="3814876" y="5232462"/>
            <a:ext cx="1237665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F635D9A1-32C6-4450-B7E1-E703C65BC6B3}"/>
              </a:ext>
            </a:extLst>
          </p:cNvPr>
          <p:cNvSpPr/>
          <p:nvPr/>
        </p:nvSpPr>
        <p:spPr>
          <a:xfrm rot="10800000">
            <a:off x="5142115" y="5146409"/>
            <a:ext cx="1683285" cy="37898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650F2A03-86A3-48BB-932D-19324D8EA8F5}"/>
              </a:ext>
            </a:extLst>
          </p:cNvPr>
          <p:cNvSpPr/>
          <p:nvPr/>
        </p:nvSpPr>
        <p:spPr>
          <a:xfrm rot="10800000">
            <a:off x="617352" y="3269974"/>
            <a:ext cx="3106609" cy="935566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6D6DA58E-DB3E-411E-8A96-E20F452A0042}"/>
              </a:ext>
            </a:extLst>
          </p:cNvPr>
          <p:cNvSpPr/>
          <p:nvPr/>
        </p:nvSpPr>
        <p:spPr>
          <a:xfrm rot="10800000">
            <a:off x="617353" y="4270599"/>
            <a:ext cx="3106608" cy="1591690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06912B9-22BF-D2D8-8EE7-2ABA80687865}"/>
              </a:ext>
            </a:extLst>
          </p:cNvPr>
          <p:cNvSpPr txBox="1"/>
          <p:nvPr/>
        </p:nvSpPr>
        <p:spPr>
          <a:xfrm>
            <a:off x="5159222" y="5669629"/>
            <a:ext cx="184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Ground Truth</a:t>
            </a:r>
          </a:p>
        </p:txBody>
      </p:sp>
      <p:sp>
        <p:nvSpPr>
          <p:cNvPr id="4" name="矩形: 圆角 43">
            <a:extLst>
              <a:ext uri="{FF2B5EF4-FFF2-40B4-BE49-F238E27FC236}">
                <a16:creationId xmlns:a16="http://schemas.microsoft.com/office/drawing/2014/main" id="{28B61E4C-6484-31FA-DA47-54798E0C7ACC}"/>
              </a:ext>
            </a:extLst>
          </p:cNvPr>
          <p:cNvSpPr/>
          <p:nvPr/>
        </p:nvSpPr>
        <p:spPr>
          <a:xfrm rot="10800000">
            <a:off x="8906561" y="2685777"/>
            <a:ext cx="2193634" cy="756642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8DDC50A7-9809-5517-FF73-B048B5299815}"/>
              </a:ext>
            </a:extLst>
          </p:cNvPr>
          <p:cNvSpPr txBox="1">
            <a:spLocks/>
          </p:cNvSpPr>
          <p:nvPr/>
        </p:nvSpPr>
        <p:spPr>
          <a:xfrm>
            <a:off x="480550" y="2742312"/>
            <a:ext cx="3003817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Research Questions</a:t>
            </a:r>
            <a:endParaRPr kumimoji="1" lang="zh-CN" alt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562A7D-8378-9154-7965-05D4F62C98EF}"/>
              </a:ext>
            </a:extLst>
          </p:cNvPr>
          <p:cNvSpPr txBox="1"/>
          <p:nvPr/>
        </p:nvSpPr>
        <p:spPr>
          <a:xfrm>
            <a:off x="567079" y="3287028"/>
            <a:ext cx="326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微软雅黑" panose="020B0503020204020204" pitchFamily="34" charset="-122"/>
              </a:rPr>
              <a:t>RQ1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Coverage Analysis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99C9E8F-711E-2001-4589-CB123E87DF5A}"/>
              </a:ext>
            </a:extLst>
          </p:cNvPr>
          <p:cNvSpPr txBox="1"/>
          <p:nvPr/>
        </p:nvSpPr>
        <p:spPr>
          <a:xfrm>
            <a:off x="567079" y="3838737"/>
            <a:ext cx="326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微软雅黑" panose="020B0503020204020204" pitchFamily="34" charset="-122"/>
              </a:rPr>
              <a:t>RQ2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Consistency Analysis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DAF7AC4-6C4B-938E-105A-FCCE37956555}"/>
              </a:ext>
            </a:extLst>
          </p:cNvPr>
          <p:cNvSpPr txBox="1"/>
          <p:nvPr/>
        </p:nvSpPr>
        <p:spPr>
          <a:xfrm>
            <a:off x="567079" y="4379775"/>
            <a:ext cx="326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微软雅黑" panose="020B0503020204020204" pitchFamily="34" charset="-122"/>
              </a:rPr>
              <a:t>RQ3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Type Analysis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84440B7-E6B4-F08C-1D75-AC5F4A73D589}"/>
              </a:ext>
            </a:extLst>
          </p:cNvPr>
          <p:cNvSpPr txBox="1"/>
          <p:nvPr/>
        </p:nvSpPr>
        <p:spPr>
          <a:xfrm>
            <a:off x="567079" y="4939330"/>
            <a:ext cx="326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微软雅黑" panose="020B0503020204020204" pitchFamily="34" charset="-122"/>
              </a:rPr>
              <a:t>RQ4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Cardinality Analysis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A112EC0-D150-312E-ACFC-789E33F318B6}"/>
              </a:ext>
            </a:extLst>
          </p:cNvPr>
          <p:cNvSpPr txBox="1"/>
          <p:nvPr/>
        </p:nvSpPr>
        <p:spPr>
          <a:xfrm>
            <a:off x="567079" y="5478669"/>
            <a:ext cx="326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微软雅黑" panose="020B0503020204020204" pitchFamily="34" charset="-122"/>
              </a:rPr>
              <a:t>RQ5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Accuracy Analysis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290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/>
      <p:bldP spid="27" grpId="0"/>
      <p:bldP spid="28" grpId="0"/>
      <p:bldP spid="29" grpId="0" animBg="1"/>
      <p:bldP spid="33" grpId="0" animBg="1"/>
      <p:bldP spid="41" grpId="0"/>
      <p:bldP spid="42" grpId="0"/>
      <p:bldP spid="43" grpId="0"/>
      <p:bldP spid="44" grpId="0" animBg="1"/>
      <p:bldP spid="45" grpId="0" animBg="1"/>
      <p:bldP spid="46" grpId="0" animBg="1"/>
      <p:bldP spid="48" grpId="0" animBg="1"/>
      <p:bldP spid="51" grpId="0" animBg="1"/>
      <p:bldP spid="52" grpId="0" animBg="1"/>
      <p:bldP spid="47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27D8B37F-8853-0120-56BA-62CC7301E83A}"/>
              </a:ext>
            </a:extLst>
          </p:cNvPr>
          <p:cNvGrpSpPr/>
          <p:nvPr/>
        </p:nvGrpSpPr>
        <p:grpSpPr>
          <a:xfrm>
            <a:off x="3984909" y="4923958"/>
            <a:ext cx="2962827" cy="1810464"/>
            <a:chOff x="238707" y="2420693"/>
            <a:chExt cx="6260313" cy="3825426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1771141F-C3AA-6C3A-D10E-33E5199B7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213" y="2788821"/>
              <a:ext cx="5328594" cy="3457298"/>
            </a:xfrm>
            <a:prstGeom prst="rect">
              <a:avLst/>
            </a:prstGeom>
          </p:spPr>
        </p:pic>
        <p:sp>
          <p:nvSpPr>
            <p:cNvPr id="54" name="矩形: 圆角 18">
              <a:extLst>
                <a:ext uri="{FF2B5EF4-FFF2-40B4-BE49-F238E27FC236}">
                  <a16:creationId xmlns:a16="http://schemas.microsoft.com/office/drawing/2014/main" id="{1091C125-ED93-9F54-2835-E4EBABB9C3CC}"/>
                </a:ext>
              </a:extLst>
            </p:cNvPr>
            <p:cNvSpPr/>
            <p:nvPr/>
          </p:nvSpPr>
          <p:spPr>
            <a:xfrm>
              <a:off x="238708" y="4118865"/>
              <a:ext cx="5479815" cy="1605660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矩形: 圆角 17">
              <a:extLst>
                <a:ext uri="{FF2B5EF4-FFF2-40B4-BE49-F238E27FC236}">
                  <a16:creationId xmlns:a16="http://schemas.microsoft.com/office/drawing/2014/main" id="{D8896FF2-EDBB-8C9F-90CB-94C0B685A90A}"/>
                </a:ext>
              </a:extLst>
            </p:cNvPr>
            <p:cNvSpPr/>
            <p:nvPr/>
          </p:nvSpPr>
          <p:spPr>
            <a:xfrm>
              <a:off x="238707" y="2917952"/>
              <a:ext cx="5479815" cy="511048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F29B5DFF-3FAC-02C0-A42B-7680350AE2FA}"/>
                </a:ext>
              </a:extLst>
            </p:cNvPr>
            <p:cNvSpPr txBox="1"/>
            <p:nvPr/>
          </p:nvSpPr>
          <p:spPr>
            <a:xfrm>
              <a:off x="2232555" y="2420693"/>
              <a:ext cx="3918312" cy="55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CVE with single patch</a:t>
              </a:r>
              <a:endPara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127BC06-CB54-3975-A1DB-00334FA7594A}"/>
                </a:ext>
              </a:extLst>
            </p:cNvPr>
            <p:cNvSpPr txBox="1"/>
            <p:nvPr/>
          </p:nvSpPr>
          <p:spPr>
            <a:xfrm>
              <a:off x="1884402" y="3728788"/>
              <a:ext cx="4614618" cy="55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CVE with multiple patches</a:t>
              </a:r>
              <a:endPara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4D1854D-9FA7-178D-95A6-35A42F136667}"/>
              </a:ext>
            </a:extLst>
          </p:cNvPr>
          <p:cNvGrpSpPr/>
          <p:nvPr/>
        </p:nvGrpSpPr>
        <p:grpSpPr>
          <a:xfrm>
            <a:off x="7793944" y="2498042"/>
            <a:ext cx="3842798" cy="1359597"/>
            <a:chOff x="2695626" y="2128634"/>
            <a:chExt cx="7483840" cy="2750496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C8B9C058-ABAC-ED23-8320-A8429EF39ED0}"/>
                </a:ext>
              </a:extLst>
            </p:cNvPr>
            <p:cNvGrpSpPr/>
            <p:nvPr/>
          </p:nvGrpSpPr>
          <p:grpSpPr>
            <a:xfrm>
              <a:off x="2695626" y="2128634"/>
              <a:ext cx="7483840" cy="2750496"/>
              <a:chOff x="2695626" y="2128634"/>
              <a:chExt cx="7483840" cy="2750496"/>
            </a:xfrm>
          </p:grpSpPr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3544082A-7A85-F20A-B0DD-DE28E43428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" t="16238" r="1548"/>
              <a:stretch/>
            </p:blipFill>
            <p:spPr>
              <a:xfrm>
                <a:off x="2695626" y="2128634"/>
                <a:ext cx="7483840" cy="2750496"/>
              </a:xfrm>
              <a:prstGeom prst="rect">
                <a:avLst/>
              </a:prstGeom>
            </p:spPr>
          </p:pic>
          <p:sp>
            <p:nvSpPr>
              <p:cNvPr id="51" name="矩形: 圆角 11">
                <a:extLst>
                  <a:ext uri="{FF2B5EF4-FFF2-40B4-BE49-F238E27FC236}">
                    <a16:creationId xmlns:a16="http://schemas.microsoft.com/office/drawing/2014/main" id="{368CFF26-1EF4-9BE0-B81A-86DAAAA550FB}"/>
                  </a:ext>
                </a:extLst>
              </p:cNvPr>
              <p:cNvSpPr/>
              <p:nvPr/>
            </p:nvSpPr>
            <p:spPr>
              <a:xfrm flipV="1">
                <a:off x="6310906" y="3550026"/>
                <a:ext cx="521117" cy="833352"/>
              </a:xfrm>
              <a:prstGeom prst="roundRect">
                <a:avLst/>
              </a:prstGeom>
              <a:solidFill>
                <a:srgbClr val="FF0000">
                  <a:alpha val="40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49" name="矩形: 圆角 11">
              <a:extLst>
                <a:ext uri="{FF2B5EF4-FFF2-40B4-BE49-F238E27FC236}">
                  <a16:creationId xmlns:a16="http://schemas.microsoft.com/office/drawing/2014/main" id="{80266515-8E3C-4036-9545-1E43790375A8}"/>
                </a:ext>
              </a:extLst>
            </p:cNvPr>
            <p:cNvSpPr/>
            <p:nvPr/>
          </p:nvSpPr>
          <p:spPr>
            <a:xfrm flipV="1">
              <a:off x="8688713" y="3533967"/>
              <a:ext cx="521117" cy="833352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/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220DD0-1896-3D44-A0DC-82D969AD0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511902" cy="721395"/>
          </a:xfrm>
        </p:spPr>
        <p:txBody>
          <a:bodyPr/>
          <a:lstStyle/>
          <a:p>
            <a:r>
              <a:rPr kumimoji="1" lang="en-US" altLang="zh-CN" dirty="0">
                <a:cs typeface="Times New Roman" panose="02020603050405020304" pitchFamily="18" charset="0"/>
              </a:rPr>
              <a:t>Empirical Study Results</a:t>
            </a:r>
            <a:endParaRPr kumimoji="1" lang="zh-CN" altLang="en-US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28924550-66B3-204A-A670-056AA7296F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551" y="1319074"/>
                <a:ext cx="7811042" cy="432234"/>
              </a:xfrm>
              <a:prstGeom prst="rect">
                <a:avLst/>
              </a:prstGeom>
              <a:ln w="12700" cmpd="sng">
                <a:noFill/>
              </a:ln>
            </p:spPr>
            <p:txBody>
              <a:bodyPr vert="horz" anchor="ctr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Microsoft YaHei UI" panose="020B0503020204020204" pitchFamily="34" charset="-122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77"/>
                <a:r>
                  <a:rPr kumimoji="1" lang="en" altLang="zh-CN" sz="20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+mn-ea"/>
                    <a:cs typeface="+mn-cs"/>
                  </a:rPr>
                  <a:t>Q</a:t>
                </a:r>
                <a:r>
                  <a:rPr lang="en" altLang="zh-CN" sz="20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</a:rPr>
                  <a:t>uality</a:t>
                </a:r>
                <a:r>
                  <a:rPr lang="en" altLang="zh-CN" sz="18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of patches in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industrial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𝑫𝑩</m:t>
                        </m:r>
                      </m:e>
                      <m:sub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" altLang="zh-CN" sz="18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</a:rPr>
                  <a:t>  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 </a:t>
                </a:r>
              </a:p>
            </p:txBody>
          </p:sp>
        </mc:Choice>
        <mc:Fallback xmlns="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28924550-66B3-204A-A670-056AA7296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51" y="1319074"/>
                <a:ext cx="7811042" cy="432234"/>
              </a:xfrm>
              <a:prstGeom prst="rect">
                <a:avLst/>
              </a:prstGeom>
              <a:blipFill>
                <a:blip r:embed="rId5"/>
                <a:stretch>
                  <a:fillRect l="-812" t="-5714" b="-20000"/>
                </a:stretch>
              </a:blipFill>
              <a:ln w="12700" cmpd="sng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E0F36F36-40E3-E246-AA6B-993B1AFF61C2}"/>
              </a:ext>
            </a:extLst>
          </p:cNvPr>
          <p:cNvSpPr txBox="1">
            <a:spLocks/>
          </p:cNvSpPr>
          <p:nvPr/>
        </p:nvSpPr>
        <p:spPr>
          <a:xfrm>
            <a:off x="475437" y="4111961"/>
            <a:ext cx="5537855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C</a:t>
            </a:r>
            <a:r>
              <a:rPr lang="en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haracteristics</a:t>
            </a:r>
            <a:r>
              <a:rPr lang="en" altLang="zh-CN" sz="1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" altLang="zh-CN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of OSS vulnerabilities patches</a:t>
            </a:r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kumimoji="1" lang="zh-CN" alt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864849-2AA4-4195-8BDD-9F36BE2322BB}"/>
              </a:ext>
            </a:extLst>
          </p:cNvPr>
          <p:cNvSpPr txBox="1"/>
          <p:nvPr/>
        </p:nvSpPr>
        <p:spPr>
          <a:xfrm>
            <a:off x="7644483" y="5053089"/>
            <a:ext cx="437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Challenge: </a:t>
            </a:r>
            <a:r>
              <a:rPr lang="en-US" altLang="zh-CN" dirty="0"/>
              <a:t>Effectively track complete patches.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4A3FDE2-30DB-44DA-9E9F-446F1EAE0BB7}"/>
              </a:ext>
            </a:extLst>
          </p:cNvPr>
          <p:cNvSpPr/>
          <p:nvPr/>
        </p:nvSpPr>
        <p:spPr>
          <a:xfrm>
            <a:off x="8938233" y="4819650"/>
            <a:ext cx="1683285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F99238C5-0169-4BF0-A037-851B96AF0E9A}"/>
              </a:ext>
            </a:extLst>
          </p:cNvPr>
          <p:cNvSpPr/>
          <p:nvPr/>
        </p:nvSpPr>
        <p:spPr>
          <a:xfrm>
            <a:off x="6990413" y="5344783"/>
            <a:ext cx="665470" cy="24765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F774A68-CE40-43D9-BD35-AC794D24B9DF}"/>
              </a:ext>
            </a:extLst>
          </p:cNvPr>
          <p:cNvSpPr/>
          <p:nvPr/>
        </p:nvSpPr>
        <p:spPr>
          <a:xfrm>
            <a:off x="322289" y="1303453"/>
            <a:ext cx="11348503" cy="2751252"/>
          </a:xfrm>
          <a:prstGeom prst="roundRect">
            <a:avLst/>
          </a:prstGeom>
          <a:noFill/>
          <a:ln w="15875" cap="flat">
            <a:solidFill>
              <a:schemeClr val="tx1"/>
            </a:solidFill>
            <a:prstDash val="lg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D6BC031-494B-4C62-A4FA-6D79E40C0895}"/>
              </a:ext>
            </a:extLst>
          </p:cNvPr>
          <p:cNvSpPr/>
          <p:nvPr/>
        </p:nvSpPr>
        <p:spPr>
          <a:xfrm>
            <a:off x="333306" y="4146879"/>
            <a:ext cx="6466045" cy="2606462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EBC775F8-C0B0-481C-9913-975AB550C8A8}"/>
              </a:ext>
            </a:extLst>
          </p:cNvPr>
          <p:cNvSpPr/>
          <p:nvPr/>
        </p:nvSpPr>
        <p:spPr>
          <a:xfrm rot="5400000">
            <a:off x="7722814" y="4290816"/>
            <a:ext cx="499977" cy="24765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993C4E-0D74-A28C-B79F-1E2A3366D297}"/>
              </a:ext>
            </a:extLst>
          </p:cNvPr>
          <p:cNvSpPr txBox="1"/>
          <p:nvPr/>
        </p:nvSpPr>
        <p:spPr>
          <a:xfrm>
            <a:off x="7644483" y="4611286"/>
            <a:ext cx="4628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Necessity: </a:t>
            </a:r>
            <a:r>
              <a:rPr lang="en" altLang="zh-CN" dirty="0">
                <a:latin typeface="微软雅黑" panose="020B0503020204020204" pitchFamily="34" charset="-122"/>
              </a:rPr>
              <a:t>Automatically track complete patches for OSS vulnerabilities. 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A9FF990-F5E7-FB95-E20F-FC20BEFEF529}"/>
              </a:ext>
            </a:extLst>
          </p:cNvPr>
          <p:cNvSpPr/>
          <p:nvPr/>
        </p:nvSpPr>
        <p:spPr>
          <a:xfrm>
            <a:off x="5471903" y="3974612"/>
            <a:ext cx="589506" cy="66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C13C0FBE-B782-4A66-9432-BFF3508C3CCB}"/>
              </a:ext>
            </a:extLst>
          </p:cNvPr>
          <p:cNvSpPr txBox="1">
            <a:spLocks/>
          </p:cNvSpPr>
          <p:nvPr/>
        </p:nvSpPr>
        <p:spPr>
          <a:xfrm>
            <a:off x="849509" y="1659046"/>
            <a:ext cx="2246983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RQ1 Coverage Analysis</a:t>
            </a:r>
            <a:r>
              <a:rPr kumimoji="1" lang="zh-CN" alt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08AB65-4C8D-6BD5-4A50-1F240E754A46}"/>
              </a:ext>
            </a:extLst>
          </p:cNvPr>
          <p:cNvSpPr txBox="1"/>
          <p:nvPr/>
        </p:nvSpPr>
        <p:spPr>
          <a:xfrm>
            <a:off x="276172" y="2029908"/>
            <a:ext cx="3312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45.7% of 10070 CVEs are with patches.</a:t>
            </a:r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77148696-7F79-1A0B-9D13-95F3D6BAD18D}"/>
              </a:ext>
            </a:extLst>
          </p:cNvPr>
          <p:cNvSpPr txBox="1">
            <a:spLocks/>
          </p:cNvSpPr>
          <p:nvPr/>
        </p:nvSpPr>
        <p:spPr>
          <a:xfrm>
            <a:off x="4422324" y="1659046"/>
            <a:ext cx="2538011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RQ2 Consistency Analysis</a:t>
            </a:r>
            <a:r>
              <a:rPr kumimoji="1" lang="zh-CN" alt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99394E-5DEF-5856-F6FA-77DEAF6E5602}"/>
              </a:ext>
            </a:extLst>
          </p:cNvPr>
          <p:cNvSpPr txBox="1"/>
          <p:nvPr/>
        </p:nvSpPr>
        <p:spPr>
          <a:xfrm>
            <a:off x="4027463" y="2029908"/>
            <a:ext cx="3341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19.7% of CVEs have consistent patches in two databases.</a:t>
            </a:r>
          </a:p>
        </p:txBody>
      </p:sp>
      <p:sp>
        <p:nvSpPr>
          <p:cNvPr id="25" name="文本占位符 1">
            <a:extLst>
              <a:ext uri="{FF2B5EF4-FFF2-40B4-BE49-F238E27FC236}">
                <a16:creationId xmlns:a16="http://schemas.microsoft.com/office/drawing/2014/main" id="{877E85B7-48F3-3AB4-2E11-9A1B0309BDA0}"/>
              </a:ext>
            </a:extLst>
          </p:cNvPr>
          <p:cNvSpPr txBox="1">
            <a:spLocks/>
          </p:cNvSpPr>
          <p:nvPr/>
        </p:nvSpPr>
        <p:spPr>
          <a:xfrm>
            <a:off x="8487370" y="1659055"/>
            <a:ext cx="2538011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RQ5 Accuracy Analysis</a:t>
            </a:r>
            <a:r>
              <a:rPr kumimoji="1" lang="zh-CN" alt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314DADF-606E-2D4F-0B7B-702A4CC94F99}"/>
              </a:ext>
            </a:extLst>
          </p:cNvPr>
          <p:cNvSpPr txBox="1"/>
          <p:nvPr/>
        </p:nvSpPr>
        <p:spPr>
          <a:xfrm>
            <a:off x="7647122" y="2036501"/>
            <a:ext cx="3989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Having a high precision (0.9), but a low recall (0.5) for CVEs with multiple patches.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A5EA736-5E0E-9DB5-6538-02F046BA0EF0}"/>
              </a:ext>
            </a:extLst>
          </p:cNvPr>
          <p:cNvGrpSpPr/>
          <p:nvPr/>
        </p:nvGrpSpPr>
        <p:grpSpPr>
          <a:xfrm>
            <a:off x="3785122" y="2812707"/>
            <a:ext cx="3963068" cy="756077"/>
            <a:chOff x="-3103087" y="5271256"/>
            <a:chExt cx="7167276" cy="1367378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82F23397-11AC-1EE0-0033-46F74C8CC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3049" b="306"/>
            <a:stretch/>
          </p:blipFill>
          <p:spPr>
            <a:xfrm>
              <a:off x="-3103087" y="5271256"/>
              <a:ext cx="7167276" cy="1367378"/>
            </a:xfrm>
            <a:prstGeom prst="rect">
              <a:avLst/>
            </a:prstGeom>
          </p:spPr>
        </p:pic>
        <p:sp>
          <p:nvSpPr>
            <p:cNvPr id="39" name="矩形: 圆角 11">
              <a:extLst>
                <a:ext uri="{FF2B5EF4-FFF2-40B4-BE49-F238E27FC236}">
                  <a16:creationId xmlns:a16="http://schemas.microsoft.com/office/drawing/2014/main" id="{7B7284DA-E76E-75FF-31A7-9B9685936BEC}"/>
                </a:ext>
              </a:extLst>
            </p:cNvPr>
            <p:cNvSpPr/>
            <p:nvPr/>
          </p:nvSpPr>
          <p:spPr>
            <a:xfrm flipV="1">
              <a:off x="-2910212" y="5954945"/>
              <a:ext cx="717855" cy="578058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383810F-DA84-36A8-53F4-2054FC52A907}"/>
              </a:ext>
            </a:extLst>
          </p:cNvPr>
          <p:cNvGrpSpPr/>
          <p:nvPr/>
        </p:nvGrpSpPr>
        <p:grpSpPr>
          <a:xfrm>
            <a:off x="606146" y="2448224"/>
            <a:ext cx="2982664" cy="1409416"/>
            <a:chOff x="113828" y="1212284"/>
            <a:chExt cx="5180353" cy="2447902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EB9E125C-D8F7-51CC-F8C9-714BB8D1D5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5515" r="152" b="13115"/>
            <a:stretch/>
          </p:blipFill>
          <p:spPr>
            <a:xfrm>
              <a:off x="113828" y="1704200"/>
              <a:ext cx="5180353" cy="1955986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FC28571-C813-10C6-AB85-3791158B707B}"/>
                </a:ext>
              </a:extLst>
            </p:cNvPr>
            <p:cNvSpPr txBox="1"/>
            <p:nvPr/>
          </p:nvSpPr>
          <p:spPr>
            <a:xfrm>
              <a:off x="546890" y="1235423"/>
              <a:ext cx="1592863" cy="534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10070</a:t>
              </a:r>
              <a:r>
                <a:rPr lang="en-US" altLang="zh-CN" sz="1400" dirty="0">
                  <a:latin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5C8325E-8EDF-B02E-5976-3FD5C6779C5C}"/>
                </a:ext>
              </a:extLst>
            </p:cNvPr>
            <p:cNvSpPr txBox="1"/>
            <p:nvPr/>
          </p:nvSpPr>
          <p:spPr>
            <a:xfrm>
              <a:off x="3273715" y="1212284"/>
              <a:ext cx="1592863" cy="64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4602</a:t>
              </a:r>
              <a:r>
                <a:rPr lang="en-US" altLang="zh-CN" dirty="0">
                  <a:latin typeface="微软雅黑" panose="020B0503020204020204" pitchFamily="34" charset="-122"/>
                </a:rPr>
                <a:t> </a:t>
              </a:r>
            </a:p>
          </p:txBody>
        </p:sp>
      </p:grpSp>
      <p:sp>
        <p:nvSpPr>
          <p:cNvPr id="58" name="文本占位符 1">
            <a:extLst>
              <a:ext uri="{FF2B5EF4-FFF2-40B4-BE49-F238E27FC236}">
                <a16:creationId xmlns:a16="http://schemas.microsoft.com/office/drawing/2014/main" id="{D197C018-48ED-7C3B-6FF6-3A3BF3EBEDC7}"/>
              </a:ext>
            </a:extLst>
          </p:cNvPr>
          <p:cNvSpPr txBox="1">
            <a:spLocks/>
          </p:cNvSpPr>
          <p:nvPr/>
        </p:nvSpPr>
        <p:spPr>
          <a:xfrm>
            <a:off x="854633" y="4401664"/>
            <a:ext cx="2246983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RQ3 Type Analysis</a:t>
            </a:r>
            <a:r>
              <a:rPr kumimoji="1" lang="zh-CN" alt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FDFD65F-9D72-DB91-7714-289D18002B24}"/>
              </a:ext>
            </a:extLst>
          </p:cNvPr>
          <p:cNvSpPr txBox="1"/>
          <p:nvPr/>
        </p:nvSpPr>
        <p:spPr>
          <a:xfrm>
            <a:off x="676419" y="4688062"/>
            <a:ext cx="5636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Above 90% of patches are the GitHub commits </a:t>
            </a:r>
          </a:p>
        </p:txBody>
      </p:sp>
      <p:sp>
        <p:nvSpPr>
          <p:cNvPr id="60" name="文本占位符 1">
            <a:extLst>
              <a:ext uri="{FF2B5EF4-FFF2-40B4-BE49-F238E27FC236}">
                <a16:creationId xmlns:a16="http://schemas.microsoft.com/office/drawing/2014/main" id="{4F694721-2A50-70DF-4539-A1239E361705}"/>
              </a:ext>
            </a:extLst>
          </p:cNvPr>
          <p:cNvSpPr txBox="1">
            <a:spLocks/>
          </p:cNvSpPr>
          <p:nvPr/>
        </p:nvSpPr>
        <p:spPr>
          <a:xfrm>
            <a:off x="847975" y="5122313"/>
            <a:ext cx="2687531" cy="43223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kumimoji="1" lang="en-US" altLang="zh-CN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RQ4 Cardinality Analysis</a:t>
            </a:r>
            <a:r>
              <a:rPr kumimoji="1" lang="zh-CN" alt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7BCE386-D6EF-C783-8B84-4F02F5D1626D}"/>
              </a:ext>
            </a:extLst>
          </p:cNvPr>
          <p:cNvSpPr txBox="1"/>
          <p:nvPr/>
        </p:nvSpPr>
        <p:spPr>
          <a:xfrm>
            <a:off x="1197308" y="5584390"/>
            <a:ext cx="2580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</a:rPr>
              <a:t>41.1% (533/1295) of CVEs with multiple patches. </a:t>
            </a:r>
          </a:p>
        </p:txBody>
      </p:sp>
    </p:spTree>
    <p:extLst>
      <p:ext uri="{BB962C8B-B14F-4D97-AF65-F5344CB8AC3E}">
        <p14:creationId xmlns:p14="http://schemas.microsoft.com/office/powerpoint/2010/main" val="242025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6" grpId="0" animBg="1"/>
      <p:bldP spid="6" grpId="0" animBg="1"/>
      <p:bldP spid="18" grpId="0" animBg="1"/>
      <p:bldP spid="21" grpId="0" animBg="1"/>
      <p:bldP spid="15" grpId="0"/>
      <p:bldP spid="4" grpId="0"/>
      <p:bldP spid="5" grpId="0"/>
      <p:bldP spid="12" grpId="0"/>
      <p:bldP spid="13" grpId="0"/>
      <p:bldP spid="25" grpId="0"/>
      <p:bldP spid="26" grpId="0"/>
      <p:bldP spid="58" grpId="0"/>
      <p:bldP spid="59" grpId="0"/>
      <p:bldP spid="60" grpId="0"/>
      <p:bldP spid="61" grpId="0"/>
    </p:bldLst>
  </p:timing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15571</TotalTime>
  <Words>2486</Words>
  <Application>Microsoft Macintosh PowerPoint</Application>
  <PresentationFormat>宽屏</PresentationFormat>
  <Paragraphs>334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Microsoft YaHei</vt:lpstr>
      <vt:lpstr>Microsoft YaHei</vt:lpstr>
      <vt:lpstr>LinLibertineT</vt:lpstr>
      <vt:lpstr>LinLibertineTB</vt:lpstr>
      <vt:lpstr>Microsoft YaHei UI</vt:lpstr>
      <vt:lpstr>Arial</vt:lpstr>
      <vt:lpstr>Calibri</vt:lpstr>
      <vt:lpstr>Cambria Math</vt:lpstr>
      <vt:lpstr>Gill Sans MT</vt:lpstr>
      <vt:lpstr>Lucida Grande</vt:lpstr>
      <vt:lpstr>Times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Xu congying</cp:lastModifiedBy>
  <cp:revision>2331</cp:revision>
  <cp:lastPrinted>2021-09-27T10:46:17Z</cp:lastPrinted>
  <dcterms:created xsi:type="dcterms:W3CDTF">2015-08-18T02:51:41Z</dcterms:created>
  <dcterms:modified xsi:type="dcterms:W3CDTF">2022-10-16T08:52:43Z</dcterms:modified>
  <cp:category/>
</cp:coreProperties>
</file>